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4"/>
    <p:sldMasterId id="2147483726" r:id="rId5"/>
  </p:sldMasterIdLst>
  <p:notesMasterIdLst>
    <p:notesMasterId r:id="rId33"/>
  </p:notesMasterIdLst>
  <p:handoutMasterIdLst>
    <p:handoutMasterId r:id="rId34"/>
  </p:handoutMasterIdLst>
  <p:sldIdLst>
    <p:sldId id="256" r:id="rId6"/>
    <p:sldId id="911" r:id="rId7"/>
    <p:sldId id="912" r:id="rId8"/>
    <p:sldId id="897" r:id="rId9"/>
    <p:sldId id="899" r:id="rId10"/>
    <p:sldId id="913" r:id="rId11"/>
    <p:sldId id="900" r:id="rId12"/>
    <p:sldId id="901" r:id="rId13"/>
    <p:sldId id="914" r:id="rId14"/>
    <p:sldId id="915" r:id="rId15"/>
    <p:sldId id="916" r:id="rId16"/>
    <p:sldId id="917" r:id="rId17"/>
    <p:sldId id="918" r:id="rId18"/>
    <p:sldId id="919" r:id="rId19"/>
    <p:sldId id="920" r:id="rId20"/>
    <p:sldId id="921" r:id="rId21"/>
    <p:sldId id="922" r:id="rId22"/>
    <p:sldId id="906" r:id="rId23"/>
    <p:sldId id="907" r:id="rId24"/>
    <p:sldId id="923" r:id="rId25"/>
    <p:sldId id="898" r:id="rId26"/>
    <p:sldId id="902" r:id="rId27"/>
    <p:sldId id="924" r:id="rId28"/>
    <p:sldId id="925" r:id="rId29"/>
    <p:sldId id="927" r:id="rId30"/>
    <p:sldId id="926" r:id="rId31"/>
    <p:sldId id="60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F19B20F-8921-4AA8-86BB-4DFA64E70FB6}">
          <p14:sldIdLst>
            <p14:sldId id="256"/>
            <p14:sldId id="911"/>
            <p14:sldId id="912"/>
            <p14:sldId id="897"/>
            <p14:sldId id="899"/>
            <p14:sldId id="913"/>
            <p14:sldId id="900"/>
            <p14:sldId id="901"/>
            <p14:sldId id="914"/>
            <p14:sldId id="915"/>
            <p14:sldId id="916"/>
            <p14:sldId id="917"/>
            <p14:sldId id="918"/>
            <p14:sldId id="919"/>
            <p14:sldId id="920"/>
            <p14:sldId id="921"/>
            <p14:sldId id="922"/>
            <p14:sldId id="906"/>
            <p14:sldId id="907"/>
            <p14:sldId id="923"/>
            <p14:sldId id="898"/>
            <p14:sldId id="902"/>
            <p14:sldId id="924"/>
            <p14:sldId id="925"/>
            <p14:sldId id="927"/>
            <p14:sldId id="926"/>
            <p14:sldId id="602"/>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ter Green" initials="PG" lastIdx="8" clrIdx="0">
    <p:extLst>
      <p:ext uri="{19B8F6BF-5375-455C-9EA6-DF929625EA0E}">
        <p15:presenceInfo xmlns:p15="http://schemas.microsoft.com/office/powerpoint/2012/main" userId="84a8dbd73bad176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9"/>
    <a:srgbClr val="003300"/>
    <a:srgbClr val="A07111"/>
    <a:srgbClr val="B18A38"/>
    <a:srgbClr val="1F2B7D"/>
    <a:srgbClr val="002060"/>
    <a:srgbClr val="191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250" autoAdjust="0"/>
  </p:normalViewPr>
  <p:slideViewPr>
    <p:cSldViewPr snapToGrid="0">
      <p:cViewPr varScale="1">
        <p:scale>
          <a:sx n="94" d="100"/>
          <a:sy n="94" d="100"/>
        </p:scale>
        <p:origin x="78" y="297"/>
      </p:cViewPr>
      <p:guideLst>
        <p:guide orient="horz" pos="2160"/>
        <p:guide pos="3840"/>
      </p:guideLst>
    </p:cSldViewPr>
  </p:slideViewPr>
  <p:notesTextViewPr>
    <p:cViewPr>
      <p:scale>
        <a:sx n="1" d="1"/>
        <a:sy n="1" d="1"/>
      </p:scale>
      <p:origin x="0" y="0"/>
    </p:cViewPr>
  </p:notesTextViewPr>
  <p:notesViewPr>
    <p:cSldViewPr snapToGrid="0">
      <p:cViewPr varScale="1">
        <p:scale>
          <a:sx n="55" d="100"/>
          <a:sy n="55" d="100"/>
        </p:scale>
        <p:origin x="2604" y="2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21" Type="http://schemas.openxmlformats.org/officeDocument/2006/relationships/slide" Target="slides/slide16.xml"/><Relationship Id="rId34"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commentAuthors" Target="commentAuthors.xml"/><Relationship Id="rId8" Type="http://schemas.openxmlformats.org/officeDocument/2006/relationships/slide" Target="slides/slide3.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AFB33F-63CF-4B72-90C0-4D55C6729EDA}" type="datetimeFigureOut">
              <a:rPr lang="en-GB" smtClean="0"/>
              <a:t>11/08/2021</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30DFF81-C815-4067-A30E-55F30CAE72F9}" type="slidenum">
              <a:rPr lang="en-GB" smtClean="0"/>
              <a:t>‹#›</a:t>
            </a:fld>
            <a:endParaRPr lang="en-GB"/>
          </a:p>
        </p:txBody>
      </p:sp>
    </p:spTree>
    <p:extLst>
      <p:ext uri="{BB962C8B-B14F-4D97-AF65-F5344CB8AC3E}">
        <p14:creationId xmlns:p14="http://schemas.microsoft.com/office/powerpoint/2010/main" val="413064491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FEB5CD-065B-4433-9B81-D7D3B9DAA944}" type="datetimeFigureOut">
              <a:rPr lang="en-GB" smtClean="0"/>
              <a:t>11/08/2021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C14DAE-89E5-438C-B298-CCD8B2A436BE}" type="slidenum">
              <a:rPr lang="en-GB" smtClean="0"/>
              <a:t>‹#›</a:t>
            </a:fld>
            <a:endParaRPr lang="en-GB"/>
          </a:p>
        </p:txBody>
      </p:sp>
    </p:spTree>
    <p:extLst>
      <p:ext uri="{BB962C8B-B14F-4D97-AF65-F5344CB8AC3E}">
        <p14:creationId xmlns:p14="http://schemas.microsoft.com/office/powerpoint/2010/main" val="107460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F0DFA0-81CF-B642-B0A1-F7681E2A223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40402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8F5405BC-3678-4E71-BE7E-CBB904C57919}"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2519229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BBE61D51-4869-4F02-8CA2-B2CB1852F280}"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2404771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67C88EED-2596-4817-B3A5-7D72FF7F4AC7}"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97078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1CB1F108-92BF-493E-B9A9-7CA49BE5AB42}"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2586866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endParaRPr lang="en-GB"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10"/>
          </p:nvPr>
        </p:nvSpPr>
        <p:spPr/>
        <p:txBody>
          <a:bodyPr/>
          <a:lstStyle/>
          <a:p>
            <a:fld id="{3AE2ABD6-FD9B-4B70-8AF2-7A3BD55FAE6A}"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endParaRPr lang="en-GB" dirty="0"/>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8200" y="6278883"/>
            <a:ext cx="1742951" cy="442592"/>
          </a:xfrm>
          <a:prstGeom prst="rect">
            <a:avLst/>
          </a:prstGeom>
        </p:spPr>
      </p:pic>
    </p:spTree>
    <p:extLst>
      <p:ext uri="{BB962C8B-B14F-4D97-AF65-F5344CB8AC3E}">
        <p14:creationId xmlns:p14="http://schemas.microsoft.com/office/powerpoint/2010/main" val="22143132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4A9F06-4582-48D5-96DC-EB766029E31C}"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1303229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11B80BDD-B4C4-4F20-B3F3-2C26F980FA2E}" type="datetime1">
              <a:rPr lang="en-GB" smtClean="0"/>
              <a:t>11/08/2021</a:t>
            </a:fld>
            <a:endParaRPr lang="en-GB"/>
          </a:p>
        </p:txBody>
      </p:sp>
      <p:sp>
        <p:nvSpPr>
          <p:cNvPr id="6" name="Footer Placeholder 5"/>
          <p:cNvSpPr>
            <a:spLocks noGrp="1"/>
          </p:cNvSpPr>
          <p:nvPr>
            <p:ph type="ftr" sz="quarter" idx="11"/>
          </p:nvPr>
        </p:nvSpPr>
        <p:spPr/>
        <p:txBody>
          <a:bodyPr/>
          <a:lstStyle/>
          <a:p>
            <a:r>
              <a:rPr lang="en-GB"/>
              <a:t>PETER L. GREEN, DIEGO ECHEVERRIA and SARINI JAYASINGHE </a:t>
            </a:r>
          </a:p>
        </p:txBody>
      </p:sp>
      <p:sp>
        <p:nvSpPr>
          <p:cNvPr id="7" name="Slide Number Placeholder 6"/>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42052446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F4778BBC-C30A-49B5-AF75-32E5347ADEC8}" type="datetime1">
              <a:rPr lang="en-GB" smtClean="0"/>
              <a:t>11/08/2021</a:t>
            </a:fld>
            <a:endParaRPr lang="en-GB"/>
          </a:p>
        </p:txBody>
      </p:sp>
      <p:sp>
        <p:nvSpPr>
          <p:cNvPr id="8" name="Footer Placeholder 7"/>
          <p:cNvSpPr>
            <a:spLocks noGrp="1"/>
          </p:cNvSpPr>
          <p:nvPr>
            <p:ph type="ftr" sz="quarter" idx="11"/>
          </p:nvPr>
        </p:nvSpPr>
        <p:spPr/>
        <p:txBody>
          <a:bodyPr/>
          <a:lstStyle/>
          <a:p>
            <a:r>
              <a:rPr lang="en-GB"/>
              <a:t>PETER L. GREEN, DIEGO ECHEVERRIA and SARINI JAYASINGHE </a:t>
            </a:r>
          </a:p>
        </p:txBody>
      </p:sp>
      <p:sp>
        <p:nvSpPr>
          <p:cNvPr id="9" name="Slide Number Placeholder 8"/>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35474458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B4A2AE06-27F7-44D2-A0FC-5AB7908FB410}" type="datetime1">
              <a:rPr lang="en-GB" smtClean="0"/>
              <a:t>11/08/2021</a:t>
            </a:fld>
            <a:endParaRPr lang="en-GB"/>
          </a:p>
        </p:txBody>
      </p:sp>
      <p:sp>
        <p:nvSpPr>
          <p:cNvPr id="4" name="Footer Placeholder 3"/>
          <p:cNvSpPr>
            <a:spLocks noGrp="1"/>
          </p:cNvSpPr>
          <p:nvPr>
            <p:ph type="ftr" sz="quarter" idx="11"/>
          </p:nvPr>
        </p:nvSpPr>
        <p:spPr/>
        <p:txBody>
          <a:bodyPr/>
          <a:lstStyle/>
          <a:p>
            <a:r>
              <a:rPr lang="en-GB"/>
              <a:t>PETER L. GREEN, DIEGO ECHEVERRIA and SARINI JAYASINGHE </a:t>
            </a:r>
          </a:p>
        </p:txBody>
      </p:sp>
      <p:sp>
        <p:nvSpPr>
          <p:cNvPr id="5" name="Slide Number Placeholder 4"/>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406898348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24A162-9D88-4613-8724-8CE1C00005DC}" type="datetime1">
              <a:rPr lang="en-GB" smtClean="0"/>
              <a:t>11/08/2021</a:t>
            </a:fld>
            <a:endParaRPr lang="en-GB"/>
          </a:p>
        </p:txBody>
      </p:sp>
      <p:sp>
        <p:nvSpPr>
          <p:cNvPr id="3" name="Footer Placeholder 2"/>
          <p:cNvSpPr>
            <a:spLocks noGrp="1"/>
          </p:cNvSpPr>
          <p:nvPr>
            <p:ph type="ftr" sz="quarter" idx="11"/>
          </p:nvPr>
        </p:nvSpPr>
        <p:spPr/>
        <p:txBody>
          <a:bodyPr/>
          <a:lstStyle/>
          <a:p>
            <a:r>
              <a:rPr lang="en-GB"/>
              <a:t>PETER L. GREEN, DIEGO ECHEVERRIA and SARINI JAYASINGHE </a:t>
            </a:r>
          </a:p>
        </p:txBody>
      </p:sp>
      <p:sp>
        <p:nvSpPr>
          <p:cNvPr id="4" name="Slide Number Placeholder 3"/>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37544927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33B9DA-8EAA-42B4-A8AE-F24BED350CAD}" type="datetime1">
              <a:rPr lang="en-GB" smtClean="0"/>
              <a:t>11/08/2021</a:t>
            </a:fld>
            <a:endParaRPr lang="en-GB"/>
          </a:p>
        </p:txBody>
      </p:sp>
      <p:sp>
        <p:nvSpPr>
          <p:cNvPr id="6" name="Footer Placeholder 5"/>
          <p:cNvSpPr>
            <a:spLocks noGrp="1"/>
          </p:cNvSpPr>
          <p:nvPr>
            <p:ph type="ftr" sz="quarter" idx="11"/>
          </p:nvPr>
        </p:nvSpPr>
        <p:spPr/>
        <p:txBody>
          <a:bodyPr/>
          <a:lstStyle/>
          <a:p>
            <a:r>
              <a:rPr lang="en-GB"/>
              <a:t>PETER L. GREEN, DIEGO ECHEVERRIA and SARINI JAYASINGHE </a:t>
            </a:r>
          </a:p>
        </p:txBody>
      </p:sp>
      <p:sp>
        <p:nvSpPr>
          <p:cNvPr id="7" name="Slide Number Placeholder 6"/>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1125963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endParaRPr lang="en-GB"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10"/>
          </p:nvPr>
        </p:nvSpPr>
        <p:spPr/>
        <p:txBody>
          <a:bodyPr/>
          <a:lstStyle/>
          <a:p>
            <a:fld id="{687B136C-EB7E-42E0-BBBA-5032E7750C2E}"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endParaRPr lang="en-GB" dirty="0"/>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38200" y="6278883"/>
            <a:ext cx="1742951" cy="442592"/>
          </a:xfrm>
          <a:prstGeom prst="rect">
            <a:avLst/>
          </a:prstGeom>
        </p:spPr>
      </p:pic>
    </p:spTree>
    <p:extLst>
      <p:ext uri="{BB962C8B-B14F-4D97-AF65-F5344CB8AC3E}">
        <p14:creationId xmlns:p14="http://schemas.microsoft.com/office/powerpoint/2010/main" val="23207779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22EF2E-7B4E-476D-995B-2B05CC625CAE}" type="datetime1">
              <a:rPr lang="en-GB" smtClean="0"/>
              <a:t>11/08/2021</a:t>
            </a:fld>
            <a:endParaRPr lang="en-GB"/>
          </a:p>
        </p:txBody>
      </p:sp>
      <p:sp>
        <p:nvSpPr>
          <p:cNvPr id="6" name="Footer Placeholder 5"/>
          <p:cNvSpPr>
            <a:spLocks noGrp="1"/>
          </p:cNvSpPr>
          <p:nvPr>
            <p:ph type="ftr" sz="quarter" idx="11"/>
          </p:nvPr>
        </p:nvSpPr>
        <p:spPr/>
        <p:txBody>
          <a:bodyPr/>
          <a:lstStyle/>
          <a:p>
            <a:r>
              <a:rPr lang="en-GB"/>
              <a:t>PETER L. GREEN, DIEGO ECHEVERRIA and SARINI JAYASINGHE </a:t>
            </a:r>
          </a:p>
        </p:txBody>
      </p:sp>
      <p:sp>
        <p:nvSpPr>
          <p:cNvPr id="7" name="Slide Number Placeholder 6"/>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1077219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EDDF45AF-315C-4B30-9234-937045A2E0E1}"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9431830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3C004762-B141-44A5-9FD5-7F40F96ECDCC}"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500644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F0AA22-9BF3-43D9-AEFF-2005AA2A7E40}" type="datetime1">
              <a:rPr lang="en-GB" smtClean="0"/>
              <a:t>11/08/2021</a:t>
            </a:fld>
            <a:endParaRPr lang="en-GB"/>
          </a:p>
        </p:txBody>
      </p:sp>
      <p:sp>
        <p:nvSpPr>
          <p:cNvPr id="5" name="Footer Placeholder 4"/>
          <p:cNvSpPr>
            <a:spLocks noGrp="1"/>
          </p:cNvSpPr>
          <p:nvPr>
            <p:ph type="ftr" sz="quarter" idx="11"/>
          </p:nvPr>
        </p:nvSpPr>
        <p:spPr/>
        <p:txBody>
          <a:bodyPr/>
          <a:lstStyle/>
          <a:p>
            <a:r>
              <a:rPr lang="en-GB"/>
              <a:t>PETER L. GREEN, DIEGO ECHEVERRIA and SARINI JAYASINGHE </a:t>
            </a:r>
          </a:p>
        </p:txBody>
      </p:sp>
      <p:sp>
        <p:nvSpPr>
          <p:cNvPr id="6" name="Slide Number Placeholder 5"/>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1291882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42C73597-CDB1-4B3A-A5C9-D80A7D132F89}" type="datetime1">
              <a:rPr lang="en-GB" smtClean="0"/>
              <a:t>11/08/2021</a:t>
            </a:fld>
            <a:endParaRPr lang="en-GB"/>
          </a:p>
        </p:txBody>
      </p:sp>
      <p:sp>
        <p:nvSpPr>
          <p:cNvPr id="6" name="Footer Placeholder 5"/>
          <p:cNvSpPr>
            <a:spLocks noGrp="1"/>
          </p:cNvSpPr>
          <p:nvPr>
            <p:ph type="ftr" sz="quarter" idx="11"/>
          </p:nvPr>
        </p:nvSpPr>
        <p:spPr/>
        <p:txBody>
          <a:bodyPr/>
          <a:lstStyle/>
          <a:p>
            <a:r>
              <a:rPr lang="en-GB"/>
              <a:t>PETER L. GREEN, DIEGO ECHEVERRIA and SARINI JAYASINGHE </a:t>
            </a:r>
          </a:p>
        </p:txBody>
      </p:sp>
      <p:sp>
        <p:nvSpPr>
          <p:cNvPr id="7" name="Slide Number Placeholder 6"/>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1486701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4EC4985D-36A0-4389-B5C9-24A0BB59A2C0}" type="datetime1">
              <a:rPr lang="en-GB" smtClean="0"/>
              <a:t>11/08/2021</a:t>
            </a:fld>
            <a:endParaRPr lang="en-GB"/>
          </a:p>
        </p:txBody>
      </p:sp>
      <p:sp>
        <p:nvSpPr>
          <p:cNvPr id="8" name="Footer Placeholder 7"/>
          <p:cNvSpPr>
            <a:spLocks noGrp="1"/>
          </p:cNvSpPr>
          <p:nvPr>
            <p:ph type="ftr" sz="quarter" idx="11"/>
          </p:nvPr>
        </p:nvSpPr>
        <p:spPr/>
        <p:txBody>
          <a:bodyPr/>
          <a:lstStyle/>
          <a:p>
            <a:r>
              <a:rPr lang="en-GB"/>
              <a:t>PETER L. GREEN, DIEGO ECHEVERRIA and SARINI JAYASINGHE </a:t>
            </a:r>
          </a:p>
        </p:txBody>
      </p:sp>
      <p:sp>
        <p:nvSpPr>
          <p:cNvPr id="9" name="Slide Number Placeholder 8"/>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3378741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9F34D389-030C-4EF5-85F8-68B3C1072924}" type="datetime1">
              <a:rPr lang="en-GB" smtClean="0"/>
              <a:t>11/08/2021</a:t>
            </a:fld>
            <a:endParaRPr lang="en-GB"/>
          </a:p>
        </p:txBody>
      </p:sp>
      <p:sp>
        <p:nvSpPr>
          <p:cNvPr id="4" name="Footer Placeholder 3"/>
          <p:cNvSpPr>
            <a:spLocks noGrp="1"/>
          </p:cNvSpPr>
          <p:nvPr>
            <p:ph type="ftr" sz="quarter" idx="11"/>
          </p:nvPr>
        </p:nvSpPr>
        <p:spPr/>
        <p:txBody>
          <a:bodyPr/>
          <a:lstStyle/>
          <a:p>
            <a:r>
              <a:rPr lang="en-GB"/>
              <a:t>PETER L. GREEN, DIEGO ECHEVERRIA and SARINI JAYASINGHE </a:t>
            </a:r>
          </a:p>
        </p:txBody>
      </p:sp>
      <p:sp>
        <p:nvSpPr>
          <p:cNvPr id="5" name="Slide Number Placeholder 4"/>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3082655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AE3C8F-00EB-4A12-B3B1-B06A74E85F25}" type="datetime1">
              <a:rPr lang="en-GB" smtClean="0"/>
              <a:t>11/08/2021</a:t>
            </a:fld>
            <a:endParaRPr lang="en-GB"/>
          </a:p>
        </p:txBody>
      </p:sp>
      <p:sp>
        <p:nvSpPr>
          <p:cNvPr id="3" name="Footer Placeholder 2"/>
          <p:cNvSpPr>
            <a:spLocks noGrp="1"/>
          </p:cNvSpPr>
          <p:nvPr>
            <p:ph type="ftr" sz="quarter" idx="11"/>
          </p:nvPr>
        </p:nvSpPr>
        <p:spPr/>
        <p:txBody>
          <a:bodyPr/>
          <a:lstStyle/>
          <a:p>
            <a:r>
              <a:rPr lang="en-GB"/>
              <a:t>PETER L. GREEN, DIEGO ECHEVERRIA and SARINI JAYASINGHE </a:t>
            </a:r>
          </a:p>
        </p:txBody>
      </p:sp>
      <p:sp>
        <p:nvSpPr>
          <p:cNvPr id="4" name="Slide Number Placeholder 3"/>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694129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CB9A6F-73EC-4887-8EA8-E6788CAB1DF4}" type="datetime1">
              <a:rPr lang="en-GB" smtClean="0"/>
              <a:t>11/08/2021</a:t>
            </a:fld>
            <a:endParaRPr lang="en-GB"/>
          </a:p>
        </p:txBody>
      </p:sp>
      <p:sp>
        <p:nvSpPr>
          <p:cNvPr id="6" name="Footer Placeholder 5"/>
          <p:cNvSpPr>
            <a:spLocks noGrp="1"/>
          </p:cNvSpPr>
          <p:nvPr>
            <p:ph type="ftr" sz="quarter" idx="11"/>
          </p:nvPr>
        </p:nvSpPr>
        <p:spPr/>
        <p:txBody>
          <a:bodyPr/>
          <a:lstStyle/>
          <a:p>
            <a:r>
              <a:rPr lang="en-GB"/>
              <a:t>PETER L. GREEN, DIEGO ECHEVERRIA and SARINI JAYASINGHE </a:t>
            </a:r>
          </a:p>
        </p:txBody>
      </p:sp>
      <p:sp>
        <p:nvSpPr>
          <p:cNvPr id="7" name="Slide Number Placeholder 6"/>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3816706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E76E600-F7BB-467C-A83B-C76B86988EFA}" type="datetime1">
              <a:rPr lang="en-GB" smtClean="0"/>
              <a:t>11/08/2021</a:t>
            </a:fld>
            <a:endParaRPr lang="en-GB"/>
          </a:p>
        </p:txBody>
      </p:sp>
      <p:sp>
        <p:nvSpPr>
          <p:cNvPr id="6" name="Footer Placeholder 5"/>
          <p:cNvSpPr>
            <a:spLocks noGrp="1"/>
          </p:cNvSpPr>
          <p:nvPr>
            <p:ph type="ftr" sz="quarter" idx="11"/>
          </p:nvPr>
        </p:nvSpPr>
        <p:spPr/>
        <p:txBody>
          <a:bodyPr/>
          <a:lstStyle/>
          <a:p>
            <a:r>
              <a:rPr lang="en-GB"/>
              <a:t>PETER L. GREEN, DIEGO ECHEVERRIA and SARINI JAYASINGHE </a:t>
            </a:r>
          </a:p>
        </p:txBody>
      </p:sp>
      <p:sp>
        <p:nvSpPr>
          <p:cNvPr id="7" name="Slide Number Placeholder 6"/>
          <p:cNvSpPr>
            <a:spLocks noGrp="1"/>
          </p:cNvSpPr>
          <p:nvPr>
            <p:ph type="sldNum" sz="quarter" idx="12"/>
          </p:nvPr>
        </p:nvSpPr>
        <p:spPr/>
        <p:txBody>
          <a:bodyPr/>
          <a:lstStyle/>
          <a:p>
            <a:fld id="{08128F8F-2851-4536-A9C7-72A8F35850F7}" type="slidenum">
              <a:rPr lang="en-GB" smtClean="0"/>
              <a:t>‹#›</a:t>
            </a:fld>
            <a:endParaRPr lang="en-GB"/>
          </a:p>
        </p:txBody>
      </p:sp>
    </p:spTree>
    <p:extLst>
      <p:ext uri="{BB962C8B-B14F-4D97-AF65-F5344CB8AC3E}">
        <p14:creationId xmlns:p14="http://schemas.microsoft.com/office/powerpoint/2010/main" val="1823279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83243A-EDD3-4561-B5FA-AA3A5A944F36}" type="datetime1">
              <a:rPr lang="en-GB" smtClean="0"/>
              <a:t>11/08/2021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PETER L. GREEN, DIEGO ECHEVERRIA and SARINI JAYASINGHE </a:t>
            </a:r>
            <a:endParaRPr lang="en-GB"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128F8F-2851-4536-A9C7-72A8F35850F7}" type="slidenum">
              <a:rPr lang="en-GB" smtClean="0"/>
              <a:t>‹#›</a:t>
            </a:fld>
            <a:endParaRPr lang="en-GB"/>
          </a:p>
        </p:txBody>
      </p:sp>
    </p:spTree>
    <p:extLst>
      <p:ext uri="{BB962C8B-B14F-4D97-AF65-F5344CB8AC3E}">
        <p14:creationId xmlns:p14="http://schemas.microsoft.com/office/powerpoint/2010/main" val="3803941962"/>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EFE736-A140-4E41-A45D-A60AF21E3984}" type="datetime1">
              <a:rPr lang="en-GB" smtClean="0"/>
              <a:t>11/08/2021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GB"/>
              <a:t>PETER L. GREEN, DIEGO ECHEVERRIA and SARINI JAYASINGHE </a:t>
            </a:r>
            <a:endParaRPr lang="en-GB"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128F8F-2851-4536-A9C7-72A8F35850F7}" type="slidenum">
              <a:rPr lang="en-GB" smtClean="0"/>
              <a:t>‹#›</a:t>
            </a:fld>
            <a:endParaRPr lang="en-GB"/>
          </a:p>
        </p:txBody>
      </p:sp>
    </p:spTree>
    <p:extLst>
      <p:ext uri="{BB962C8B-B14F-4D97-AF65-F5344CB8AC3E}">
        <p14:creationId xmlns:p14="http://schemas.microsoft.com/office/powerpoint/2010/main" val="4290412057"/>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71808" y="534970"/>
            <a:ext cx="6333584" cy="2894030"/>
          </a:xfrm>
        </p:spPr>
        <p:txBody>
          <a:bodyPr>
            <a:noAutofit/>
          </a:bodyPr>
          <a:lstStyle/>
          <a:p>
            <a:pPr algn="l"/>
            <a:r>
              <a:rPr lang="en-US" sz="4400" dirty="0">
                <a:solidFill>
                  <a:schemeClr val="bg1"/>
                </a:solidFill>
              </a:rPr>
              <a:t>NSG Pilkington – University of Liverpool Machine Learning Project: </a:t>
            </a:r>
            <a:br>
              <a:rPr lang="en-US" sz="4400" dirty="0">
                <a:solidFill>
                  <a:schemeClr val="bg1"/>
                </a:solidFill>
              </a:rPr>
            </a:br>
            <a:r>
              <a:rPr lang="en-US" sz="4400" dirty="0">
                <a:solidFill>
                  <a:schemeClr val="bg1"/>
                </a:solidFill>
              </a:rPr>
              <a:t>11/08/2021</a:t>
            </a:r>
            <a:endParaRPr lang="en-GB" sz="4400" dirty="0">
              <a:solidFill>
                <a:schemeClr val="bg1"/>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758260" y="3974265"/>
            <a:ext cx="3671740" cy="2331685"/>
          </a:xfrm>
        </p:spPr>
        <p:txBody>
          <a:bodyPr vert="horz" lIns="91440" tIns="45720" rIns="91440" bIns="45720" rtlCol="0" anchor="t">
            <a:noAutofit/>
          </a:bodyPr>
          <a:lstStyle/>
          <a:p>
            <a:pPr algn="just"/>
            <a:r>
              <a:rPr lang="en-US" altLang="en-US" sz="1800" dirty="0">
                <a:solidFill>
                  <a:schemeClr val="bg1"/>
                </a:solidFill>
                <a:latin typeface="Arial" panose="020B0604020202020204" pitchFamily="34" charset="0"/>
                <a:cs typeface="Arial" panose="020B0604020202020204" pitchFamily="34" charset="0"/>
              </a:rPr>
              <a:t>Dr. Peter Green</a:t>
            </a:r>
          </a:p>
          <a:p>
            <a:pPr algn="just"/>
            <a:endParaRPr lang="en-US" altLang="en-US" sz="1800" dirty="0">
              <a:solidFill>
                <a:schemeClr val="bg1"/>
              </a:solidFill>
              <a:latin typeface="Arial" panose="020B0604020202020204" pitchFamily="34" charset="0"/>
              <a:cs typeface="Arial" panose="020B0604020202020204" pitchFamily="34" charset="0"/>
            </a:endParaRPr>
          </a:p>
          <a:p>
            <a:pPr algn="just"/>
            <a:r>
              <a:rPr lang="en-US" altLang="en-US" sz="1800" dirty="0">
                <a:solidFill>
                  <a:schemeClr val="bg1"/>
                </a:solidFill>
                <a:latin typeface="Arial" panose="020B0604020202020204" pitchFamily="34" charset="0"/>
                <a:cs typeface="Arial" panose="020B0604020202020204" pitchFamily="34" charset="0"/>
              </a:rPr>
              <a:t>Engineering Data Analytics Ltd</a:t>
            </a:r>
          </a:p>
          <a:p>
            <a:pPr algn="just"/>
            <a:r>
              <a:rPr lang="en-US" altLang="en-US" sz="1800" dirty="0">
                <a:solidFill>
                  <a:schemeClr val="bg1"/>
                </a:solidFill>
                <a:latin typeface="Arial" panose="020B0604020202020204" pitchFamily="34" charset="0"/>
                <a:cs typeface="Arial" panose="020B0604020202020204" pitchFamily="34" charset="0"/>
              </a:rPr>
              <a:t>School of Engineering, University of Liverpool</a:t>
            </a:r>
          </a:p>
        </p:txBody>
      </p:sp>
      <p:sp>
        <p:nvSpPr>
          <p:cNvPr id="6" name="Rectangle 5"/>
          <p:cNvSpPr/>
          <p:nvPr/>
        </p:nvSpPr>
        <p:spPr>
          <a:xfrm>
            <a:off x="664877" y="1056950"/>
            <a:ext cx="89267" cy="160140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pic>
        <p:nvPicPr>
          <p:cNvPr id="7" name="Picture 6"/>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artisticPhotocopy/>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513802" y="4737970"/>
            <a:ext cx="4503161" cy="1838324"/>
          </a:xfrm>
          <a:prstGeom prst="rect">
            <a:avLst/>
          </a:prstGeom>
        </p:spPr>
      </p:pic>
      <p:sp>
        <p:nvSpPr>
          <p:cNvPr id="4" name="Footer Placeholder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200" b="0" i="0" u="none" strike="noStrike" kern="1200" cap="none" spc="0" normalizeH="0" baseline="0" noProof="0" dirty="0">
                <a:ln>
                  <a:noFill/>
                </a:ln>
                <a:solidFill>
                  <a:prstClr val="black">
                    <a:tint val="75000"/>
                  </a:prstClr>
                </a:solidFill>
                <a:effectLst/>
                <a:uLnTx/>
                <a:uFillTx/>
                <a:latin typeface="Calibri"/>
                <a:ea typeface="+mn-ea"/>
                <a:cs typeface="+mn-cs"/>
              </a:rPr>
              <a:t>PETER L. GREEN</a:t>
            </a:r>
          </a:p>
        </p:txBody>
      </p:sp>
      <p:sp>
        <p:nvSpPr>
          <p:cNvPr id="5" name="Slide Number Placeholder 4"/>
          <p:cNvSpPr>
            <a:spLocks noGrp="1"/>
          </p:cNvSpPr>
          <p:nvPr>
            <p:ph type="sldNum" sz="quarter" idx="12"/>
          </p:nvPr>
        </p:nvSpPr>
        <p:spPr>
          <a:xfrm>
            <a:off x="8610600" y="6365228"/>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8128F8F-2851-4536-A9C7-72A8F35850F7}" type="slidenum">
              <a:rPr kumimoji="0" lang="en-GB"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2962330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10</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Product-of-Experts Gaussian Process Results (MK4)</a:t>
            </a:r>
            <a:endParaRPr lang="en-GB" sz="3400" dirty="0"/>
          </a:p>
        </p:txBody>
      </p:sp>
      <p:sp>
        <p:nvSpPr>
          <p:cNvPr id="9" name="TextBox 8">
            <a:extLst>
              <a:ext uri="{FF2B5EF4-FFF2-40B4-BE49-F238E27FC236}">
                <a16:creationId xmlns:a16="http://schemas.microsoft.com/office/drawing/2014/main" id="{D521ECA3-5FA9-4755-81EA-EBFA2A040993}"/>
              </a:ext>
            </a:extLst>
          </p:cNvPr>
          <p:cNvSpPr txBox="1"/>
          <p:nvPr/>
        </p:nvSpPr>
        <p:spPr>
          <a:xfrm>
            <a:off x="7244080" y="1473200"/>
            <a:ext cx="3683000" cy="1754326"/>
          </a:xfrm>
          <a:prstGeom prst="rect">
            <a:avLst/>
          </a:prstGeom>
          <a:noFill/>
        </p:spPr>
        <p:txBody>
          <a:bodyPr wrap="square" rtlCol="0">
            <a:spAutoFit/>
          </a:bodyPr>
          <a:lstStyle/>
          <a:p>
            <a:pPr marL="285750" indent="-285750">
              <a:buFont typeface="Arial" panose="020B0604020202020204" pitchFamily="34" charset="0"/>
              <a:buChar char="•"/>
            </a:pPr>
            <a:r>
              <a:rPr lang="en-GB" dirty="0"/>
              <a:t>Things look a lot better around April 2021.</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This corresponds with the furnace state passing through some dense regions of the PCA plot.</a:t>
            </a:r>
          </a:p>
        </p:txBody>
      </p:sp>
      <p:pic>
        <p:nvPicPr>
          <p:cNvPr id="6" name="Picture 5" descr="Diagram&#10;&#10;Description automatically generated with medium confidence">
            <a:extLst>
              <a:ext uri="{FF2B5EF4-FFF2-40B4-BE49-F238E27FC236}">
                <a16:creationId xmlns:a16="http://schemas.microsoft.com/office/drawing/2014/main" id="{D4C2ED4E-DAC6-4F0F-A34D-6D92DABDEAAB}"/>
              </a:ext>
            </a:extLst>
          </p:cNvPr>
          <p:cNvPicPr>
            <a:picLocks noChangeAspect="1"/>
          </p:cNvPicPr>
          <p:nvPr/>
        </p:nvPicPr>
        <p:blipFill rotWithShape="1">
          <a:blip r:embed="rId2"/>
          <a:srcRect l="12420" t="1036" r="12074" b="11259"/>
          <a:stretch/>
        </p:blipFill>
        <p:spPr>
          <a:xfrm>
            <a:off x="497840" y="988060"/>
            <a:ext cx="6268306" cy="4853940"/>
          </a:xfrm>
          <a:prstGeom prst="rect">
            <a:avLst/>
          </a:prstGeom>
        </p:spPr>
      </p:pic>
    </p:spTree>
    <p:extLst>
      <p:ext uri="{BB962C8B-B14F-4D97-AF65-F5344CB8AC3E}">
        <p14:creationId xmlns:p14="http://schemas.microsoft.com/office/powerpoint/2010/main" val="3271649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11</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Product-of-Experts Gaussian Process Results (MK4) </a:t>
            </a:r>
            <a:endParaRPr lang="en-GB" sz="3400" dirty="0"/>
          </a:p>
        </p:txBody>
      </p:sp>
      <p:sp>
        <p:nvSpPr>
          <p:cNvPr id="9" name="TextBox 8">
            <a:extLst>
              <a:ext uri="{FF2B5EF4-FFF2-40B4-BE49-F238E27FC236}">
                <a16:creationId xmlns:a16="http://schemas.microsoft.com/office/drawing/2014/main" id="{D521ECA3-5FA9-4755-81EA-EBFA2A040993}"/>
              </a:ext>
            </a:extLst>
          </p:cNvPr>
          <p:cNvSpPr txBox="1"/>
          <p:nvPr/>
        </p:nvSpPr>
        <p:spPr>
          <a:xfrm>
            <a:off x="7244080" y="1473200"/>
            <a:ext cx="3683000" cy="3139321"/>
          </a:xfrm>
          <a:prstGeom prst="rect">
            <a:avLst/>
          </a:prstGeom>
          <a:noFill/>
        </p:spPr>
        <p:txBody>
          <a:bodyPr wrap="square" rtlCol="0">
            <a:spAutoFit/>
          </a:bodyPr>
          <a:lstStyle/>
          <a:p>
            <a:pPr marL="285750" indent="-285750">
              <a:buFont typeface="Arial" panose="020B0604020202020204" pitchFamily="34" charset="0"/>
              <a:buChar char="•"/>
            </a:pPr>
            <a:r>
              <a:rPr lang="en-GB" dirty="0"/>
              <a:t>Things look a lot better around April 2021.</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confidence bounds seem useful (here they expand to encompass a future rise in fault density).</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over-confidence brought about by the </a:t>
            </a:r>
            <a:r>
              <a:rPr lang="en-GB" dirty="0" err="1"/>
              <a:t>MoE</a:t>
            </a:r>
            <a:r>
              <a:rPr lang="en-GB" dirty="0"/>
              <a:t>-GP does not appear to be significant.</a:t>
            </a:r>
          </a:p>
        </p:txBody>
      </p:sp>
      <p:pic>
        <p:nvPicPr>
          <p:cNvPr id="3" name="Picture 2" descr="Diagram&#10;&#10;Description automatically generated">
            <a:extLst>
              <a:ext uri="{FF2B5EF4-FFF2-40B4-BE49-F238E27FC236}">
                <a16:creationId xmlns:a16="http://schemas.microsoft.com/office/drawing/2014/main" id="{92FB79BD-2F09-420D-B165-81EEAEEC60D7}"/>
              </a:ext>
            </a:extLst>
          </p:cNvPr>
          <p:cNvPicPr>
            <a:picLocks noChangeAspect="1"/>
          </p:cNvPicPr>
          <p:nvPr/>
        </p:nvPicPr>
        <p:blipFill rotWithShape="1">
          <a:blip r:embed="rId2"/>
          <a:srcRect l="8519" r="11480" b="9481"/>
          <a:stretch/>
        </p:blipFill>
        <p:spPr>
          <a:xfrm>
            <a:off x="695960" y="1104900"/>
            <a:ext cx="6162098" cy="4648200"/>
          </a:xfrm>
          <a:prstGeom prst="rect">
            <a:avLst/>
          </a:prstGeom>
        </p:spPr>
      </p:pic>
    </p:spTree>
    <p:extLst>
      <p:ext uri="{BB962C8B-B14F-4D97-AF65-F5344CB8AC3E}">
        <p14:creationId xmlns:p14="http://schemas.microsoft.com/office/powerpoint/2010/main" val="404788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12</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Product-of-Experts Gaussian Process Results (ISRA) </a:t>
            </a:r>
            <a:endParaRPr lang="en-GB" sz="3400" dirty="0"/>
          </a:p>
        </p:txBody>
      </p:sp>
      <p:sp>
        <p:nvSpPr>
          <p:cNvPr id="9" name="TextBox 8">
            <a:extLst>
              <a:ext uri="{FF2B5EF4-FFF2-40B4-BE49-F238E27FC236}">
                <a16:creationId xmlns:a16="http://schemas.microsoft.com/office/drawing/2014/main" id="{D521ECA3-5FA9-4755-81EA-EBFA2A040993}"/>
              </a:ext>
            </a:extLst>
          </p:cNvPr>
          <p:cNvSpPr txBox="1"/>
          <p:nvPr/>
        </p:nvSpPr>
        <p:spPr>
          <a:xfrm>
            <a:off x="7244080" y="1473200"/>
            <a:ext cx="3683000" cy="2308324"/>
          </a:xfrm>
          <a:prstGeom prst="rect">
            <a:avLst/>
          </a:prstGeom>
          <a:noFill/>
        </p:spPr>
        <p:txBody>
          <a:bodyPr wrap="square" rtlCol="0">
            <a:spAutoFit/>
          </a:bodyPr>
          <a:lstStyle/>
          <a:p>
            <a:pPr marL="285750" indent="-285750">
              <a:buFont typeface="Arial" panose="020B0604020202020204" pitchFamily="34" charset="0"/>
              <a:buChar char="•"/>
            </a:pPr>
            <a:r>
              <a:rPr lang="en-GB" dirty="0"/>
              <a:t>Now looking at the ISRA.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There are encouraging periods, but generally the results are not as good as when the MK4 data has been used.</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pic>
        <p:nvPicPr>
          <p:cNvPr id="6" name="Picture 5" descr="Diagram&#10;&#10;Description automatically generated">
            <a:extLst>
              <a:ext uri="{FF2B5EF4-FFF2-40B4-BE49-F238E27FC236}">
                <a16:creationId xmlns:a16="http://schemas.microsoft.com/office/drawing/2014/main" id="{0A8F1BA5-A240-42BB-91C7-0EF33BBC7B61}"/>
              </a:ext>
            </a:extLst>
          </p:cNvPr>
          <p:cNvPicPr>
            <a:picLocks noChangeAspect="1"/>
          </p:cNvPicPr>
          <p:nvPr/>
        </p:nvPicPr>
        <p:blipFill rotWithShape="1">
          <a:blip r:embed="rId2"/>
          <a:srcRect l="8618" r="11728" b="9111"/>
          <a:stretch/>
        </p:blipFill>
        <p:spPr>
          <a:xfrm>
            <a:off x="396240" y="985088"/>
            <a:ext cx="6678109" cy="5080000"/>
          </a:xfrm>
          <a:prstGeom prst="rect">
            <a:avLst/>
          </a:prstGeom>
        </p:spPr>
      </p:pic>
    </p:spTree>
    <p:extLst>
      <p:ext uri="{BB962C8B-B14F-4D97-AF65-F5344CB8AC3E}">
        <p14:creationId xmlns:p14="http://schemas.microsoft.com/office/powerpoint/2010/main" val="2922138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13</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Product-of-Experts Gaussian Process Results (ISRA) </a:t>
            </a:r>
            <a:endParaRPr lang="en-GB" sz="3400" dirty="0"/>
          </a:p>
        </p:txBody>
      </p:sp>
      <p:sp>
        <p:nvSpPr>
          <p:cNvPr id="9" name="TextBox 8">
            <a:extLst>
              <a:ext uri="{FF2B5EF4-FFF2-40B4-BE49-F238E27FC236}">
                <a16:creationId xmlns:a16="http://schemas.microsoft.com/office/drawing/2014/main" id="{D521ECA3-5FA9-4755-81EA-EBFA2A040993}"/>
              </a:ext>
            </a:extLst>
          </p:cNvPr>
          <p:cNvSpPr txBox="1"/>
          <p:nvPr/>
        </p:nvSpPr>
        <p:spPr>
          <a:xfrm>
            <a:off x="7244080" y="1473200"/>
            <a:ext cx="3683000" cy="1754326"/>
          </a:xfrm>
          <a:prstGeom prst="rect">
            <a:avLst/>
          </a:prstGeom>
          <a:noFill/>
        </p:spPr>
        <p:txBody>
          <a:bodyPr wrap="square" rtlCol="0">
            <a:spAutoFit/>
          </a:bodyPr>
          <a:lstStyle/>
          <a:p>
            <a:pPr marL="285750" indent="-285750">
              <a:buFont typeface="Arial" panose="020B0604020202020204" pitchFamily="34" charset="0"/>
              <a:buChar char="•"/>
            </a:pPr>
            <a:r>
              <a:rPr lang="en-GB" dirty="0"/>
              <a:t>Now looking at the ISRA.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At this point the model deviates quite far from the ISRA signal.</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pic>
        <p:nvPicPr>
          <p:cNvPr id="3" name="Picture 2" descr="Diagram&#10;&#10;Description automatically generated">
            <a:extLst>
              <a:ext uri="{FF2B5EF4-FFF2-40B4-BE49-F238E27FC236}">
                <a16:creationId xmlns:a16="http://schemas.microsoft.com/office/drawing/2014/main" id="{DAB93CB8-078D-42F9-8060-9FA2B74D7472}"/>
              </a:ext>
            </a:extLst>
          </p:cNvPr>
          <p:cNvPicPr>
            <a:picLocks noChangeAspect="1"/>
          </p:cNvPicPr>
          <p:nvPr/>
        </p:nvPicPr>
        <p:blipFill rotWithShape="1">
          <a:blip r:embed="rId2"/>
          <a:srcRect l="8420" t="889" r="11877" b="8667"/>
          <a:stretch/>
        </p:blipFill>
        <p:spPr>
          <a:xfrm>
            <a:off x="543560" y="1261533"/>
            <a:ext cx="5984240" cy="4527111"/>
          </a:xfrm>
          <a:prstGeom prst="rect">
            <a:avLst/>
          </a:prstGeom>
        </p:spPr>
      </p:pic>
    </p:spTree>
    <p:extLst>
      <p:ext uri="{BB962C8B-B14F-4D97-AF65-F5344CB8AC3E}">
        <p14:creationId xmlns:p14="http://schemas.microsoft.com/office/powerpoint/2010/main" val="28898679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14</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Product-of-Experts Gaussian Process Results (ISRA) </a:t>
            </a:r>
            <a:endParaRPr lang="en-GB" sz="3400" dirty="0"/>
          </a:p>
        </p:txBody>
      </p:sp>
      <p:sp>
        <p:nvSpPr>
          <p:cNvPr id="9" name="TextBox 8">
            <a:extLst>
              <a:ext uri="{FF2B5EF4-FFF2-40B4-BE49-F238E27FC236}">
                <a16:creationId xmlns:a16="http://schemas.microsoft.com/office/drawing/2014/main" id="{D521ECA3-5FA9-4755-81EA-EBFA2A040993}"/>
              </a:ext>
            </a:extLst>
          </p:cNvPr>
          <p:cNvSpPr txBox="1"/>
          <p:nvPr/>
        </p:nvSpPr>
        <p:spPr>
          <a:xfrm>
            <a:off x="7244080" y="1473200"/>
            <a:ext cx="3683000" cy="1754326"/>
          </a:xfrm>
          <a:prstGeom prst="rect">
            <a:avLst/>
          </a:prstGeom>
          <a:noFill/>
        </p:spPr>
        <p:txBody>
          <a:bodyPr wrap="square" rtlCol="0">
            <a:spAutoFit/>
          </a:bodyPr>
          <a:lstStyle/>
          <a:p>
            <a:pPr marL="285750" indent="-285750">
              <a:buFont typeface="Arial" panose="020B0604020202020204" pitchFamily="34" charset="0"/>
              <a:buChar char="•"/>
            </a:pPr>
            <a:r>
              <a:rPr lang="en-GB" dirty="0"/>
              <a:t>Now looking at the ISRA.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ISRA signal still looks quite strange in some regions.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pic>
        <p:nvPicPr>
          <p:cNvPr id="6" name="Picture 5" descr="Diagram&#10;&#10;Description automatically generated with medium confidence">
            <a:extLst>
              <a:ext uri="{FF2B5EF4-FFF2-40B4-BE49-F238E27FC236}">
                <a16:creationId xmlns:a16="http://schemas.microsoft.com/office/drawing/2014/main" id="{8867D169-D6A5-4C34-B859-0E47D37B2C88}"/>
              </a:ext>
            </a:extLst>
          </p:cNvPr>
          <p:cNvPicPr>
            <a:picLocks noChangeAspect="1"/>
          </p:cNvPicPr>
          <p:nvPr/>
        </p:nvPicPr>
        <p:blipFill rotWithShape="1">
          <a:blip r:embed="rId2"/>
          <a:srcRect l="8716" t="1991" r="11926" b="8889"/>
          <a:stretch/>
        </p:blipFill>
        <p:spPr>
          <a:xfrm>
            <a:off x="614680" y="1203960"/>
            <a:ext cx="5943919" cy="4450079"/>
          </a:xfrm>
          <a:prstGeom prst="rect">
            <a:avLst/>
          </a:prstGeom>
        </p:spPr>
      </p:pic>
    </p:spTree>
    <p:extLst>
      <p:ext uri="{BB962C8B-B14F-4D97-AF65-F5344CB8AC3E}">
        <p14:creationId xmlns:p14="http://schemas.microsoft.com/office/powerpoint/2010/main" val="3628780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15</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Comparing MK4 and ISRA Training Data</a:t>
            </a:r>
            <a:endParaRPr lang="en-GB" sz="3400" dirty="0"/>
          </a:p>
        </p:txBody>
      </p:sp>
      <p:pic>
        <p:nvPicPr>
          <p:cNvPr id="3" name="Picture 2" descr="Chart, line chart, histogram&#10;&#10;Description automatically generated">
            <a:extLst>
              <a:ext uri="{FF2B5EF4-FFF2-40B4-BE49-F238E27FC236}">
                <a16:creationId xmlns:a16="http://schemas.microsoft.com/office/drawing/2014/main" id="{380A5C30-AA29-443B-960C-2408832C1E53}"/>
              </a:ext>
            </a:extLst>
          </p:cNvPr>
          <p:cNvPicPr>
            <a:picLocks noChangeAspect="1"/>
          </p:cNvPicPr>
          <p:nvPr/>
        </p:nvPicPr>
        <p:blipFill>
          <a:blip r:embed="rId2"/>
          <a:stretch>
            <a:fillRect/>
          </a:stretch>
        </p:blipFill>
        <p:spPr>
          <a:xfrm>
            <a:off x="635000" y="1313234"/>
            <a:ext cx="7868920" cy="4092045"/>
          </a:xfrm>
          <a:prstGeom prst="rect">
            <a:avLst/>
          </a:prstGeom>
        </p:spPr>
      </p:pic>
      <p:sp>
        <p:nvSpPr>
          <p:cNvPr id="8" name="TextBox 7">
            <a:extLst>
              <a:ext uri="{FF2B5EF4-FFF2-40B4-BE49-F238E27FC236}">
                <a16:creationId xmlns:a16="http://schemas.microsoft.com/office/drawing/2014/main" id="{51C3290F-698B-4D91-9DA0-738F4112681C}"/>
              </a:ext>
            </a:extLst>
          </p:cNvPr>
          <p:cNvSpPr txBox="1"/>
          <p:nvPr/>
        </p:nvSpPr>
        <p:spPr>
          <a:xfrm>
            <a:off x="8610600" y="1183640"/>
            <a:ext cx="2829560" cy="3416320"/>
          </a:xfrm>
          <a:prstGeom prst="rect">
            <a:avLst/>
          </a:prstGeom>
          <a:noFill/>
        </p:spPr>
        <p:txBody>
          <a:bodyPr wrap="square" rtlCol="0">
            <a:spAutoFit/>
          </a:bodyPr>
          <a:lstStyle/>
          <a:p>
            <a:pPr marL="285750" indent="-285750">
              <a:buFont typeface="Arial" panose="020B0604020202020204" pitchFamily="34" charset="0"/>
              <a:buChar char="•"/>
            </a:pPr>
            <a:r>
              <a:rPr lang="en-GB" dirty="0"/>
              <a:t>Clearly there are still some differences in the (post-processed) MK4 and ISRA data.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MK4 results seem to indicate that the modelling approach is suitable, so we may have to take another close look at how we process the ISRA data.</a:t>
            </a:r>
          </a:p>
        </p:txBody>
      </p:sp>
    </p:spTree>
    <p:extLst>
      <p:ext uri="{BB962C8B-B14F-4D97-AF65-F5344CB8AC3E}">
        <p14:creationId xmlns:p14="http://schemas.microsoft.com/office/powerpoint/2010/main" val="16500965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16</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Which Inputs are Important?</a:t>
            </a:r>
            <a:endParaRPr lang="en-GB" sz="3400" dirty="0"/>
          </a:p>
        </p:txBody>
      </p:sp>
      <p:sp>
        <p:nvSpPr>
          <p:cNvPr id="8" name="TextBox 7">
            <a:extLst>
              <a:ext uri="{FF2B5EF4-FFF2-40B4-BE49-F238E27FC236}">
                <a16:creationId xmlns:a16="http://schemas.microsoft.com/office/drawing/2014/main" id="{51C3290F-698B-4D91-9DA0-738F4112681C}"/>
              </a:ext>
            </a:extLst>
          </p:cNvPr>
          <p:cNvSpPr txBox="1"/>
          <p:nvPr/>
        </p:nvSpPr>
        <p:spPr>
          <a:xfrm>
            <a:off x="731520" y="1183640"/>
            <a:ext cx="10708640" cy="923330"/>
          </a:xfrm>
          <a:prstGeom prst="rect">
            <a:avLst/>
          </a:prstGeom>
          <a:noFill/>
        </p:spPr>
        <p:txBody>
          <a:bodyPr wrap="square" rtlCol="0">
            <a:spAutoFit/>
          </a:bodyPr>
          <a:lstStyle/>
          <a:p>
            <a:pPr marL="285750" indent="-285750">
              <a:buFont typeface="Arial" panose="020B0604020202020204" pitchFamily="34" charset="0"/>
              <a:buChar char="•"/>
            </a:pPr>
            <a:r>
              <a:rPr lang="en-GB" dirty="0"/>
              <a:t>This could get complicated, as each of our different “experts” will have their own list of important inputs.</a:t>
            </a:r>
          </a:p>
          <a:p>
            <a:pPr marL="285750" indent="-285750">
              <a:buFont typeface="Arial" panose="020B0604020202020204" pitchFamily="34" charset="0"/>
              <a:buChar char="•"/>
            </a:pPr>
            <a:r>
              <a:rPr lang="en-GB" dirty="0"/>
              <a:t>Note that we don’t have a binary switch between the experts: the full predictions are a “blend” of the predictions made by each expert:</a:t>
            </a:r>
          </a:p>
        </p:txBody>
      </p:sp>
      <p:pic>
        <p:nvPicPr>
          <p:cNvPr id="9" name="Picture 8">
            <a:extLst>
              <a:ext uri="{FF2B5EF4-FFF2-40B4-BE49-F238E27FC236}">
                <a16:creationId xmlns:a16="http://schemas.microsoft.com/office/drawing/2014/main" id="{8AA8910D-FFEE-4B85-8A34-967ACD1220C8}"/>
              </a:ext>
            </a:extLst>
          </p:cNvPr>
          <p:cNvPicPr>
            <a:picLocks noChangeAspect="1"/>
          </p:cNvPicPr>
          <p:nvPr/>
        </p:nvPicPr>
        <p:blipFill>
          <a:blip r:embed="rId2"/>
          <a:stretch>
            <a:fillRect/>
          </a:stretch>
        </p:blipFill>
        <p:spPr>
          <a:xfrm>
            <a:off x="3246822" y="2523204"/>
            <a:ext cx="4906578" cy="3693910"/>
          </a:xfrm>
          <a:prstGeom prst="rect">
            <a:avLst/>
          </a:prstGeom>
        </p:spPr>
      </p:pic>
    </p:spTree>
    <p:extLst>
      <p:ext uri="{BB962C8B-B14F-4D97-AF65-F5344CB8AC3E}">
        <p14:creationId xmlns:p14="http://schemas.microsoft.com/office/powerpoint/2010/main" val="1283610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17</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Which Inputs are Important?</a:t>
            </a:r>
            <a:endParaRPr lang="en-GB" sz="3400" dirty="0"/>
          </a:p>
        </p:txBody>
      </p:sp>
      <p:sp>
        <p:nvSpPr>
          <p:cNvPr id="8" name="TextBox 7">
            <a:extLst>
              <a:ext uri="{FF2B5EF4-FFF2-40B4-BE49-F238E27FC236}">
                <a16:creationId xmlns:a16="http://schemas.microsoft.com/office/drawing/2014/main" id="{51C3290F-698B-4D91-9DA0-738F4112681C}"/>
              </a:ext>
            </a:extLst>
          </p:cNvPr>
          <p:cNvSpPr txBox="1"/>
          <p:nvPr/>
        </p:nvSpPr>
        <p:spPr>
          <a:xfrm>
            <a:off x="731520" y="1183640"/>
            <a:ext cx="10708640" cy="4524315"/>
          </a:xfrm>
          <a:prstGeom prst="rect">
            <a:avLst/>
          </a:prstGeom>
          <a:noFill/>
        </p:spPr>
        <p:txBody>
          <a:bodyPr wrap="square" rtlCol="0">
            <a:spAutoFit/>
          </a:bodyPr>
          <a:lstStyle/>
          <a:p>
            <a:pPr marL="285750" indent="-285750">
              <a:buFont typeface="Arial" panose="020B0604020202020204" pitchFamily="34" charset="0"/>
              <a:buChar char="•"/>
            </a:pPr>
            <a:r>
              <a:rPr lang="en-GB" dirty="0"/>
              <a:t>Also note that, over the 72 hour prediction period, the expert with most influence could change!</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a:t>
            </a:r>
            <a:r>
              <a:rPr lang="en-GB" u="sng" dirty="0"/>
              <a:t>Generalised</a:t>
            </a:r>
            <a:r>
              <a:rPr lang="en-GB" dirty="0"/>
              <a:t> PoE-GP model offers a potential solution…</a:t>
            </a:r>
          </a:p>
        </p:txBody>
      </p:sp>
      <p:cxnSp>
        <p:nvCxnSpPr>
          <p:cNvPr id="3" name="Straight Arrow Connector 2">
            <a:extLst>
              <a:ext uri="{FF2B5EF4-FFF2-40B4-BE49-F238E27FC236}">
                <a16:creationId xmlns:a16="http://schemas.microsoft.com/office/drawing/2014/main" id="{3B9F7362-14CA-430D-B685-D87F3DB132F7}"/>
              </a:ext>
            </a:extLst>
          </p:cNvPr>
          <p:cNvCxnSpPr/>
          <p:nvPr/>
        </p:nvCxnSpPr>
        <p:spPr>
          <a:xfrm flipV="1">
            <a:off x="3642360" y="2484120"/>
            <a:ext cx="0" cy="263652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1A87126-D5C8-4DC3-8637-14B34CE07C6A}"/>
              </a:ext>
            </a:extLst>
          </p:cNvPr>
          <p:cNvCxnSpPr/>
          <p:nvPr/>
        </p:nvCxnSpPr>
        <p:spPr>
          <a:xfrm>
            <a:off x="3108960" y="4810760"/>
            <a:ext cx="5588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400D4D3D-69F5-4753-9222-21CD962EEFD5}"/>
              </a:ext>
            </a:extLst>
          </p:cNvPr>
          <p:cNvSpPr/>
          <p:nvPr/>
        </p:nvSpPr>
        <p:spPr>
          <a:xfrm rot="1649684">
            <a:off x="3947160" y="2869493"/>
            <a:ext cx="3093717" cy="148843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2F1D3283-937D-4EBA-9763-6BAB5569D24D}"/>
              </a:ext>
            </a:extLst>
          </p:cNvPr>
          <p:cNvSpPr txBox="1"/>
          <p:nvPr/>
        </p:nvSpPr>
        <p:spPr>
          <a:xfrm>
            <a:off x="4881880" y="3429000"/>
            <a:ext cx="566181" cy="369332"/>
          </a:xfrm>
          <a:prstGeom prst="rect">
            <a:avLst/>
          </a:prstGeom>
          <a:noFill/>
        </p:spPr>
        <p:txBody>
          <a:bodyPr wrap="none" rtlCol="0">
            <a:spAutoFit/>
          </a:bodyPr>
          <a:lstStyle/>
          <a:p>
            <a:r>
              <a:rPr lang="en-GB" dirty="0">
                <a:solidFill>
                  <a:srgbClr val="FF0000"/>
                </a:solidFill>
              </a:rPr>
              <a:t>GP1</a:t>
            </a:r>
          </a:p>
        </p:txBody>
      </p:sp>
      <p:sp>
        <p:nvSpPr>
          <p:cNvPr id="13" name="Oval 12">
            <a:extLst>
              <a:ext uri="{FF2B5EF4-FFF2-40B4-BE49-F238E27FC236}">
                <a16:creationId xmlns:a16="http://schemas.microsoft.com/office/drawing/2014/main" id="{9ABECB5C-4360-4080-A58F-0451691A168B}"/>
              </a:ext>
            </a:extLst>
          </p:cNvPr>
          <p:cNvSpPr/>
          <p:nvPr/>
        </p:nvSpPr>
        <p:spPr>
          <a:xfrm>
            <a:off x="6029960" y="1778000"/>
            <a:ext cx="2283377" cy="2291072"/>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250D9DCD-1590-491F-AC4E-8BA70FE5F109}"/>
              </a:ext>
            </a:extLst>
          </p:cNvPr>
          <p:cNvSpPr txBox="1"/>
          <p:nvPr/>
        </p:nvSpPr>
        <p:spPr>
          <a:xfrm>
            <a:off x="7073065" y="2467371"/>
            <a:ext cx="566181" cy="369332"/>
          </a:xfrm>
          <a:prstGeom prst="rect">
            <a:avLst/>
          </a:prstGeom>
          <a:noFill/>
        </p:spPr>
        <p:txBody>
          <a:bodyPr wrap="none" rtlCol="0">
            <a:spAutoFit/>
          </a:bodyPr>
          <a:lstStyle/>
          <a:p>
            <a:r>
              <a:rPr lang="en-GB" dirty="0">
                <a:solidFill>
                  <a:srgbClr val="00B050"/>
                </a:solidFill>
              </a:rPr>
              <a:t>GP2</a:t>
            </a:r>
          </a:p>
        </p:txBody>
      </p:sp>
      <p:sp>
        <p:nvSpPr>
          <p:cNvPr id="15" name="Oval 14">
            <a:extLst>
              <a:ext uri="{FF2B5EF4-FFF2-40B4-BE49-F238E27FC236}">
                <a16:creationId xmlns:a16="http://schemas.microsoft.com/office/drawing/2014/main" id="{5B6EF493-3AB0-41DA-9A58-157E2634099A}"/>
              </a:ext>
            </a:extLst>
          </p:cNvPr>
          <p:cNvSpPr/>
          <p:nvPr/>
        </p:nvSpPr>
        <p:spPr>
          <a:xfrm>
            <a:off x="5778583" y="3985252"/>
            <a:ext cx="167640" cy="167640"/>
          </a:xfrm>
          <a:prstGeom prst="ellipse">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reeform: Shape 15">
            <a:extLst>
              <a:ext uri="{FF2B5EF4-FFF2-40B4-BE49-F238E27FC236}">
                <a16:creationId xmlns:a16="http://schemas.microsoft.com/office/drawing/2014/main" id="{5BD9D12C-2749-4A9B-8503-931C089343F2}"/>
              </a:ext>
            </a:extLst>
          </p:cNvPr>
          <p:cNvSpPr/>
          <p:nvPr/>
        </p:nvSpPr>
        <p:spPr>
          <a:xfrm>
            <a:off x="5477162" y="2872748"/>
            <a:ext cx="2584798" cy="1145532"/>
          </a:xfrm>
          <a:custGeom>
            <a:avLst/>
            <a:gdLst>
              <a:gd name="connsiteX0" fmla="*/ 217518 w 1370316"/>
              <a:gd name="connsiteY0" fmla="*/ 1529080 h 1529080"/>
              <a:gd name="connsiteX1" fmla="*/ 14318 w 1370316"/>
              <a:gd name="connsiteY1" fmla="*/ 919480 h 1529080"/>
              <a:gd name="connsiteX2" fmla="*/ 568038 w 1370316"/>
              <a:gd name="connsiteY2" fmla="*/ 1000760 h 1529080"/>
              <a:gd name="connsiteX3" fmla="*/ 1355438 w 1370316"/>
              <a:gd name="connsiteY3" fmla="*/ 797560 h 1529080"/>
              <a:gd name="connsiteX4" fmla="*/ 1091278 w 1370316"/>
              <a:gd name="connsiteY4" fmla="*/ 223520 h 1529080"/>
              <a:gd name="connsiteX5" fmla="*/ 1187798 w 1370316"/>
              <a:gd name="connsiteY5" fmla="*/ 0 h 1529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0316" h="1529080">
                <a:moveTo>
                  <a:pt x="217518" y="1529080"/>
                </a:moveTo>
                <a:cubicBezTo>
                  <a:pt x="86708" y="1268306"/>
                  <a:pt x="-44102" y="1007533"/>
                  <a:pt x="14318" y="919480"/>
                </a:cubicBezTo>
                <a:cubicBezTo>
                  <a:pt x="72738" y="831427"/>
                  <a:pt x="344518" y="1021080"/>
                  <a:pt x="568038" y="1000760"/>
                </a:cubicBezTo>
                <a:cubicBezTo>
                  <a:pt x="791558" y="980440"/>
                  <a:pt x="1268231" y="927100"/>
                  <a:pt x="1355438" y="797560"/>
                </a:cubicBezTo>
                <a:cubicBezTo>
                  <a:pt x="1442645" y="668020"/>
                  <a:pt x="1119218" y="356447"/>
                  <a:pt x="1091278" y="223520"/>
                </a:cubicBezTo>
                <a:cubicBezTo>
                  <a:pt x="1063338" y="90593"/>
                  <a:pt x="1125568" y="45296"/>
                  <a:pt x="1187798" y="0"/>
                </a:cubicBezTo>
              </a:path>
            </a:pathLst>
          </a:custGeom>
          <a:noFill/>
          <a:ln w="38100">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082284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18</a:t>
            </a:fld>
            <a:endParaRPr lang="en-GB"/>
          </a:p>
        </p:txBody>
      </p:sp>
      <p:sp>
        <p:nvSpPr>
          <p:cNvPr id="9" name="Title 1">
            <a:extLst>
              <a:ext uri="{FF2B5EF4-FFF2-40B4-BE49-F238E27FC236}">
                <a16:creationId xmlns:a16="http://schemas.microsoft.com/office/drawing/2014/main" id="{845CA1BE-F3F6-4B05-883D-DA8E2BDE60DE}"/>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Generalised Product-of-Experts Gaussian Processes</a:t>
            </a:r>
            <a:endParaRPr lang="en-GB" sz="3400" dirty="0"/>
          </a:p>
        </p:txBody>
      </p:sp>
      <p:sp>
        <p:nvSpPr>
          <p:cNvPr id="8" name="TextBox 7">
            <a:extLst>
              <a:ext uri="{FF2B5EF4-FFF2-40B4-BE49-F238E27FC236}">
                <a16:creationId xmlns:a16="http://schemas.microsoft.com/office/drawing/2014/main" id="{4E2DD2CC-A097-4316-BD73-EFE6F7240131}"/>
              </a:ext>
            </a:extLst>
          </p:cNvPr>
          <p:cNvSpPr txBox="1"/>
          <p:nvPr/>
        </p:nvSpPr>
        <p:spPr>
          <a:xfrm>
            <a:off x="726440" y="751840"/>
            <a:ext cx="10866120" cy="4801314"/>
          </a:xfrm>
          <a:prstGeom prst="rect">
            <a:avLst/>
          </a:prstGeom>
          <a:noFill/>
        </p:spPr>
        <p:txBody>
          <a:bodyPr wrap="square" rtlCol="0">
            <a:spAutoFit/>
          </a:bodyPr>
          <a:lstStyle/>
          <a:p>
            <a:r>
              <a:rPr lang="en-GB" dirty="0"/>
              <a:t>Recap:</a:t>
            </a:r>
          </a:p>
          <a:p>
            <a:pPr marL="285750" indent="-285750">
              <a:buFont typeface="Arial" panose="020B0604020202020204" pitchFamily="34" charset="0"/>
              <a:buChar char="•"/>
            </a:pPr>
            <a:r>
              <a:rPr lang="en-GB" dirty="0"/>
              <a:t>Each GP is multiplied by a “predictive power” factor before the product of GPs is calculated. </a:t>
            </a:r>
          </a:p>
          <a:p>
            <a:pPr marL="285750" indent="-285750">
              <a:buFont typeface="Arial" panose="020B0604020202020204" pitchFamily="34" charset="0"/>
              <a:buChar char="•"/>
            </a:pPr>
            <a:r>
              <a:rPr lang="en-GB" dirty="0"/>
              <a:t>Predicted power essentially relates to the difference between:</a:t>
            </a:r>
          </a:p>
          <a:p>
            <a:pPr marL="742950" lvl="1" indent="-285750">
              <a:buFont typeface="Arial" panose="020B0604020202020204" pitchFamily="34" charset="0"/>
              <a:buChar char="•"/>
            </a:pPr>
            <a:r>
              <a:rPr lang="en-GB" dirty="0"/>
              <a:t>The predictive variance of the untrained model (before it has seen any data i.e. the “flatlining”)</a:t>
            </a:r>
          </a:p>
          <a:p>
            <a:pPr marL="742950" lvl="1" indent="-285750">
              <a:buFont typeface="Arial" panose="020B0604020202020204" pitchFamily="34" charset="0"/>
              <a:buChar char="•"/>
            </a:pPr>
            <a:r>
              <a:rPr lang="en-GB" dirty="0"/>
              <a:t>The predictive variance of the trained model</a:t>
            </a:r>
          </a:p>
          <a:p>
            <a:pPr lvl="1"/>
            <a:endParaRPr lang="en-GB" dirty="0">
              <a:solidFill>
                <a:srgbClr val="FF0000"/>
              </a:solidFill>
            </a:endParaRPr>
          </a:p>
          <a:p>
            <a:pPr marL="742950" lvl="1" indent="-285750">
              <a:buFont typeface="Arial" panose="020B0604020202020204" pitchFamily="34" charset="0"/>
              <a:buChar char="•"/>
            </a:pPr>
            <a:endParaRPr lang="en-GB" dirty="0"/>
          </a:p>
          <a:p>
            <a:pPr marL="742950" lvl="1" indent="-285750">
              <a:buFont typeface="Arial" panose="020B0604020202020204" pitchFamily="34" charset="0"/>
              <a:buChar char="•"/>
            </a:pPr>
            <a:endParaRPr lang="en-GB" dirty="0"/>
          </a:p>
          <a:p>
            <a:pPr marL="742950" lvl="1" indent="-285750">
              <a:buFont typeface="Arial" panose="020B0604020202020204" pitchFamily="34" charset="0"/>
              <a:buChar char="•"/>
            </a:pPr>
            <a:endParaRPr lang="en-GB" dirty="0"/>
          </a:p>
          <a:p>
            <a:pPr marL="742950" lvl="1" indent="-285750">
              <a:buFont typeface="Arial" panose="020B0604020202020204" pitchFamily="34" charset="0"/>
              <a:buChar char="•"/>
            </a:pPr>
            <a:endParaRPr lang="en-GB" dirty="0"/>
          </a:p>
          <a:p>
            <a:pPr marL="742950" lvl="1" indent="-285750">
              <a:buFont typeface="Arial" panose="020B0604020202020204" pitchFamily="34" charset="0"/>
              <a:buChar char="•"/>
            </a:pPr>
            <a:endParaRPr lang="en-GB" dirty="0"/>
          </a:p>
          <a:p>
            <a:pPr marL="742950" lvl="1" indent="-285750">
              <a:buFont typeface="Arial" panose="020B0604020202020204" pitchFamily="34" charset="0"/>
              <a:buChar char="•"/>
            </a:pPr>
            <a:endParaRPr lang="en-GB" dirty="0"/>
          </a:p>
          <a:p>
            <a:pPr marL="742950" lvl="1" indent="-285750">
              <a:buFont typeface="Arial" panose="020B0604020202020204" pitchFamily="34" charset="0"/>
              <a:buChar char="•"/>
            </a:pPr>
            <a:endParaRPr lang="en-GB" dirty="0"/>
          </a:p>
          <a:p>
            <a:pPr marL="742950" lvl="1" indent="-285750">
              <a:buFont typeface="Arial" panose="020B0604020202020204" pitchFamily="34" charset="0"/>
              <a:buChar char="•"/>
            </a:pPr>
            <a:endParaRPr lang="en-GB" dirty="0"/>
          </a:p>
          <a:p>
            <a:pPr lvl="1"/>
            <a:endParaRPr lang="en-GB" dirty="0"/>
          </a:p>
          <a:p>
            <a:pPr marL="285750" indent="-285750">
              <a:buFont typeface="Arial" panose="020B0604020202020204" pitchFamily="34" charset="0"/>
              <a:buChar char="•"/>
            </a:pPr>
            <a:r>
              <a:rPr lang="en-GB" dirty="0"/>
              <a:t>This should remove experts with low predictive power from having any influence on the predicted mean and standard deviation.</a:t>
            </a:r>
          </a:p>
        </p:txBody>
      </p:sp>
      <p:sp>
        <p:nvSpPr>
          <p:cNvPr id="11" name="TextBox 10">
            <a:extLst>
              <a:ext uri="{FF2B5EF4-FFF2-40B4-BE49-F238E27FC236}">
                <a16:creationId xmlns:a16="http://schemas.microsoft.com/office/drawing/2014/main" id="{564A0FF7-EA66-4274-BECA-2E44C954A066}"/>
              </a:ext>
            </a:extLst>
          </p:cNvPr>
          <p:cNvSpPr txBox="1"/>
          <p:nvPr/>
        </p:nvSpPr>
        <p:spPr>
          <a:xfrm>
            <a:off x="114300" y="5793750"/>
            <a:ext cx="11719560" cy="523220"/>
          </a:xfrm>
          <a:prstGeom prst="rect">
            <a:avLst/>
          </a:prstGeom>
          <a:noFill/>
        </p:spPr>
        <p:txBody>
          <a:bodyPr wrap="square">
            <a:spAutoFit/>
          </a:bodyPr>
          <a:lstStyle/>
          <a:p>
            <a:r>
              <a:rPr lang="en-GB" sz="1400" b="0" i="0" dirty="0">
                <a:solidFill>
                  <a:srgbClr val="222222"/>
                </a:solidFill>
                <a:effectLst/>
                <a:latin typeface="Arial" panose="020B0604020202020204" pitchFamily="34" charset="0"/>
              </a:rPr>
              <a:t>[2] Cao, Y., &amp; Fleet, D. J. (2014). Generalized product of experts for automatic and principled fusion of Gaussian process predictions. </a:t>
            </a:r>
            <a:r>
              <a:rPr lang="en-GB" sz="1400" b="0" i="1" dirty="0" err="1">
                <a:solidFill>
                  <a:srgbClr val="222222"/>
                </a:solidFill>
                <a:effectLst/>
                <a:latin typeface="Arial" panose="020B0604020202020204" pitchFamily="34" charset="0"/>
              </a:rPr>
              <a:t>arXiv</a:t>
            </a:r>
            <a:r>
              <a:rPr lang="en-GB" sz="1400" b="0" i="1" dirty="0">
                <a:solidFill>
                  <a:srgbClr val="222222"/>
                </a:solidFill>
                <a:effectLst/>
                <a:latin typeface="Arial" panose="020B0604020202020204" pitchFamily="34" charset="0"/>
              </a:rPr>
              <a:t> preprint arXiv:1410.7827</a:t>
            </a:r>
            <a:r>
              <a:rPr lang="en-GB" sz="1400" b="0" i="0" dirty="0">
                <a:solidFill>
                  <a:srgbClr val="222222"/>
                </a:solidFill>
                <a:effectLst/>
                <a:latin typeface="Arial" panose="020B0604020202020204" pitchFamily="34" charset="0"/>
              </a:rPr>
              <a:t>.</a:t>
            </a:r>
            <a:endParaRPr lang="en-GB" sz="1400" dirty="0"/>
          </a:p>
        </p:txBody>
      </p:sp>
      <p:pic>
        <p:nvPicPr>
          <p:cNvPr id="6" name="Picture 5" descr="Diagram&#10;&#10;Description automatically generated">
            <a:extLst>
              <a:ext uri="{FF2B5EF4-FFF2-40B4-BE49-F238E27FC236}">
                <a16:creationId xmlns:a16="http://schemas.microsoft.com/office/drawing/2014/main" id="{EED57C84-7DCF-4313-97A5-F380D0771EAB}"/>
              </a:ext>
            </a:extLst>
          </p:cNvPr>
          <p:cNvPicPr>
            <a:picLocks noChangeAspect="1"/>
          </p:cNvPicPr>
          <p:nvPr/>
        </p:nvPicPr>
        <p:blipFill rotWithShape="1">
          <a:blip r:embed="rId2"/>
          <a:srcRect l="16222" t="29648" r="62592" b="63389"/>
          <a:stretch/>
        </p:blipFill>
        <p:spPr>
          <a:xfrm>
            <a:off x="873760" y="2828857"/>
            <a:ext cx="4497746" cy="985520"/>
          </a:xfrm>
          <a:prstGeom prst="rect">
            <a:avLst/>
          </a:prstGeom>
        </p:spPr>
      </p:pic>
      <p:cxnSp>
        <p:nvCxnSpPr>
          <p:cNvPr id="12" name="Straight Arrow Connector 11">
            <a:extLst>
              <a:ext uri="{FF2B5EF4-FFF2-40B4-BE49-F238E27FC236}">
                <a16:creationId xmlns:a16="http://schemas.microsoft.com/office/drawing/2014/main" id="{15D68A18-A980-4D62-B4F8-2128A0744647}"/>
              </a:ext>
            </a:extLst>
          </p:cNvPr>
          <p:cNvCxnSpPr>
            <a:cxnSpLocks/>
          </p:cNvCxnSpPr>
          <p:nvPr/>
        </p:nvCxnSpPr>
        <p:spPr>
          <a:xfrm flipV="1">
            <a:off x="3627120" y="3712856"/>
            <a:ext cx="0" cy="59111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6BF852A-5C2D-491F-9836-A558E64EB52A}"/>
              </a:ext>
            </a:extLst>
          </p:cNvPr>
          <p:cNvCxnSpPr>
            <a:cxnSpLocks/>
          </p:cNvCxnSpPr>
          <p:nvPr/>
        </p:nvCxnSpPr>
        <p:spPr>
          <a:xfrm>
            <a:off x="3632200" y="2629257"/>
            <a:ext cx="0" cy="52324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3" name="Picture 12" descr="Diagram&#10;&#10;Description automatically generated with low confidence">
            <a:extLst>
              <a:ext uri="{FF2B5EF4-FFF2-40B4-BE49-F238E27FC236}">
                <a16:creationId xmlns:a16="http://schemas.microsoft.com/office/drawing/2014/main" id="{E6584B7C-48B9-4BB7-9EB4-21BD0875A51C}"/>
              </a:ext>
            </a:extLst>
          </p:cNvPr>
          <p:cNvPicPr>
            <a:picLocks noChangeAspect="1"/>
          </p:cNvPicPr>
          <p:nvPr/>
        </p:nvPicPr>
        <p:blipFill rotWithShape="1">
          <a:blip r:embed="rId3"/>
          <a:srcRect l="17654" t="31200" r="63580" b="63185"/>
          <a:stretch/>
        </p:blipFill>
        <p:spPr>
          <a:xfrm>
            <a:off x="5836919" y="2922418"/>
            <a:ext cx="4729341" cy="943462"/>
          </a:xfrm>
          <a:prstGeom prst="rect">
            <a:avLst/>
          </a:prstGeom>
        </p:spPr>
      </p:pic>
      <p:cxnSp>
        <p:nvCxnSpPr>
          <p:cNvPr id="17" name="Straight Arrow Connector 16">
            <a:extLst>
              <a:ext uri="{FF2B5EF4-FFF2-40B4-BE49-F238E27FC236}">
                <a16:creationId xmlns:a16="http://schemas.microsoft.com/office/drawing/2014/main" id="{DCD24B9A-F77D-4D7E-BC13-C749BAE87559}"/>
              </a:ext>
            </a:extLst>
          </p:cNvPr>
          <p:cNvCxnSpPr>
            <a:cxnSpLocks/>
          </p:cNvCxnSpPr>
          <p:nvPr/>
        </p:nvCxnSpPr>
        <p:spPr>
          <a:xfrm>
            <a:off x="8473440" y="2660798"/>
            <a:ext cx="0" cy="52324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06BE545-85B5-42A2-AEA2-4B7D4512F9F0}"/>
              </a:ext>
            </a:extLst>
          </p:cNvPr>
          <p:cNvCxnSpPr/>
          <p:nvPr/>
        </p:nvCxnSpPr>
        <p:spPr>
          <a:xfrm flipV="1">
            <a:off x="8473440" y="3414349"/>
            <a:ext cx="0" cy="55372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02640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19</a:t>
            </a:fld>
            <a:endParaRPr lang="en-GB"/>
          </a:p>
        </p:txBody>
      </p:sp>
      <p:sp>
        <p:nvSpPr>
          <p:cNvPr id="9" name="Title 1">
            <a:extLst>
              <a:ext uri="{FF2B5EF4-FFF2-40B4-BE49-F238E27FC236}">
                <a16:creationId xmlns:a16="http://schemas.microsoft.com/office/drawing/2014/main" id="{845CA1BE-F3F6-4B05-883D-DA8E2BDE60DE}"/>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Generalised Product-of-Experts Gaussian Processes</a:t>
            </a:r>
            <a:endParaRPr lang="en-GB" sz="3400" dirty="0"/>
          </a:p>
        </p:txBody>
      </p:sp>
      <p:pic>
        <p:nvPicPr>
          <p:cNvPr id="7" name="Picture 6" descr="Chart, line chart&#10;&#10;Description automatically generated">
            <a:extLst>
              <a:ext uri="{FF2B5EF4-FFF2-40B4-BE49-F238E27FC236}">
                <a16:creationId xmlns:a16="http://schemas.microsoft.com/office/drawing/2014/main" id="{E5ABD846-D14B-41B8-850F-A7EA6F7B96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5495" y="977337"/>
            <a:ext cx="6553315" cy="4903326"/>
          </a:xfrm>
          <a:prstGeom prst="rect">
            <a:avLst/>
          </a:prstGeom>
        </p:spPr>
      </p:pic>
      <p:sp>
        <p:nvSpPr>
          <p:cNvPr id="2" name="TextBox 1">
            <a:extLst>
              <a:ext uri="{FF2B5EF4-FFF2-40B4-BE49-F238E27FC236}">
                <a16:creationId xmlns:a16="http://schemas.microsoft.com/office/drawing/2014/main" id="{CA08161D-6CB1-4378-B7A2-60D3687436B0}"/>
              </a:ext>
            </a:extLst>
          </p:cNvPr>
          <p:cNvSpPr txBox="1"/>
          <p:nvPr/>
        </p:nvSpPr>
        <p:spPr>
          <a:xfrm rot="16200000">
            <a:off x="1316335" y="4368801"/>
            <a:ext cx="1798320" cy="369332"/>
          </a:xfrm>
          <a:prstGeom prst="rect">
            <a:avLst/>
          </a:prstGeom>
          <a:noFill/>
        </p:spPr>
        <p:txBody>
          <a:bodyPr wrap="square" rtlCol="0">
            <a:spAutoFit/>
          </a:bodyPr>
          <a:lstStyle/>
          <a:p>
            <a:r>
              <a:rPr lang="en-GB" dirty="0"/>
              <a:t>Predictive power</a:t>
            </a:r>
          </a:p>
        </p:txBody>
      </p:sp>
    </p:spTree>
    <p:extLst>
      <p:ext uri="{BB962C8B-B14F-4D97-AF65-F5344CB8AC3E}">
        <p14:creationId xmlns:p14="http://schemas.microsoft.com/office/powerpoint/2010/main" val="3734405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2</a:t>
            </a:fld>
            <a:endParaRPr lang="en-GB"/>
          </a:p>
        </p:txBody>
      </p:sp>
      <p:sp>
        <p:nvSpPr>
          <p:cNvPr id="9" name="Title 1">
            <a:extLst>
              <a:ext uri="{FF2B5EF4-FFF2-40B4-BE49-F238E27FC236}">
                <a16:creationId xmlns:a16="http://schemas.microsoft.com/office/drawing/2014/main" id="{845CA1BE-F3F6-4B05-883D-DA8E2BDE60DE}"/>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Last Week</a:t>
            </a:r>
            <a:endParaRPr lang="en-GB" sz="3400" dirty="0"/>
          </a:p>
        </p:txBody>
      </p:sp>
      <p:sp>
        <p:nvSpPr>
          <p:cNvPr id="7" name="TextBox 6">
            <a:extLst>
              <a:ext uri="{FF2B5EF4-FFF2-40B4-BE49-F238E27FC236}">
                <a16:creationId xmlns:a16="http://schemas.microsoft.com/office/drawing/2014/main" id="{A651E983-8AEE-435C-BA83-AF4D9974A86D}"/>
              </a:ext>
            </a:extLst>
          </p:cNvPr>
          <p:cNvSpPr txBox="1"/>
          <p:nvPr/>
        </p:nvSpPr>
        <p:spPr>
          <a:xfrm>
            <a:off x="718820" y="824867"/>
            <a:ext cx="10754360" cy="5632311"/>
          </a:xfrm>
          <a:prstGeom prst="rect">
            <a:avLst/>
          </a:prstGeom>
          <a:noFill/>
        </p:spPr>
        <p:txBody>
          <a:bodyPr wrap="square" rtlCol="0">
            <a:spAutoFit/>
          </a:bodyPr>
          <a:lstStyle/>
          <a:p>
            <a:r>
              <a:rPr lang="en-GB" dirty="0"/>
              <a:t>From previous meeting:</a:t>
            </a:r>
          </a:p>
          <a:p>
            <a:endParaRPr lang="en-GB" dirty="0"/>
          </a:p>
          <a:p>
            <a:pPr marL="285750" indent="-285750">
              <a:buFont typeface="Arial" panose="020B0604020202020204" pitchFamily="34" charset="0"/>
              <a:buChar char="•"/>
            </a:pPr>
            <a:r>
              <a:rPr lang="en-GB" dirty="0">
                <a:solidFill>
                  <a:srgbClr val="00B050"/>
                </a:solidFill>
              </a:rPr>
              <a:t>Implementation of PoE Gaussian Process model:</a:t>
            </a:r>
          </a:p>
          <a:p>
            <a:pPr marL="742950" lvl="1" indent="-285750">
              <a:buFont typeface="Arial" panose="020B0604020202020204" pitchFamily="34" charset="0"/>
              <a:buChar char="•"/>
            </a:pPr>
            <a:r>
              <a:rPr lang="en-GB" dirty="0">
                <a:solidFill>
                  <a:srgbClr val="00B050"/>
                </a:solidFill>
              </a:rPr>
              <a:t>Using all of dataset 3 as training.</a:t>
            </a:r>
          </a:p>
          <a:p>
            <a:pPr marL="742950" lvl="1" indent="-285750">
              <a:buFont typeface="Arial" panose="020B0604020202020204" pitchFamily="34" charset="0"/>
              <a:buChar char="•"/>
            </a:pPr>
            <a:r>
              <a:rPr lang="en-GB" dirty="0">
                <a:solidFill>
                  <a:srgbClr val="00B050"/>
                </a:solidFill>
              </a:rPr>
              <a:t>Using concatenation of datasets 1, 2, and 3 as training.</a:t>
            </a:r>
          </a:p>
          <a:p>
            <a:pPr marL="742950" lvl="1" indent="-285750">
              <a:buFont typeface="Arial" panose="020B0604020202020204" pitchFamily="34" charset="0"/>
              <a:buChar char="•"/>
            </a:pPr>
            <a:r>
              <a:rPr lang="en-GB" dirty="0">
                <a:solidFill>
                  <a:srgbClr val="00B050"/>
                </a:solidFill>
              </a:rPr>
              <a:t>PCA only showing key inputs identified by the GP.</a:t>
            </a:r>
          </a:p>
          <a:p>
            <a:pPr marL="742950" lvl="1" indent="-285750">
              <a:buFont typeface="Arial" panose="020B0604020202020204" pitchFamily="34" charset="0"/>
              <a:buChar char="•"/>
            </a:pPr>
            <a:r>
              <a:rPr lang="en-GB" dirty="0"/>
              <a:t>Including confidence bounds.</a:t>
            </a:r>
          </a:p>
          <a:p>
            <a:pPr marL="285750" indent="-285750">
              <a:buFont typeface="Arial" panose="020B0604020202020204" pitchFamily="34" charset="0"/>
              <a:buChar char="•"/>
            </a:pPr>
            <a:r>
              <a:rPr lang="en-GB" dirty="0"/>
              <a:t>Updating input names</a:t>
            </a:r>
          </a:p>
          <a:p>
            <a:pPr marL="285750" indent="-285750">
              <a:buFont typeface="Arial" panose="020B0604020202020204" pitchFamily="34" charset="0"/>
              <a:buChar char="•"/>
            </a:pPr>
            <a:r>
              <a:rPr lang="en-GB" dirty="0"/>
              <a:t>Apply to </a:t>
            </a:r>
            <a:r>
              <a:rPr lang="en-GB" dirty="0">
                <a:solidFill>
                  <a:srgbClr val="00B050"/>
                </a:solidFill>
              </a:rPr>
              <a:t>MK4</a:t>
            </a:r>
            <a:r>
              <a:rPr lang="en-GB" dirty="0"/>
              <a:t> and ISRA</a:t>
            </a:r>
          </a:p>
          <a:p>
            <a:pPr marL="285750" indent="-285750">
              <a:buFont typeface="Arial" panose="020B0604020202020204" pitchFamily="34" charset="0"/>
              <a:buChar char="•"/>
            </a:pPr>
            <a:endParaRPr lang="en-GB" dirty="0"/>
          </a:p>
          <a:p>
            <a:r>
              <a:rPr lang="en-GB" dirty="0"/>
              <a:t>Next steps:</a:t>
            </a:r>
          </a:p>
          <a:p>
            <a:pPr marL="285750" indent="-285750">
              <a:buFont typeface="Arial" panose="020B0604020202020204" pitchFamily="34" charset="0"/>
              <a:buChar char="•"/>
            </a:pPr>
            <a:r>
              <a:rPr lang="en-GB" dirty="0"/>
              <a:t>Updating input names</a:t>
            </a:r>
          </a:p>
          <a:p>
            <a:pPr marL="285750" indent="-285750">
              <a:buFont typeface="Arial" panose="020B0604020202020204" pitchFamily="34" charset="0"/>
              <a:buChar char="•"/>
            </a:pPr>
            <a:r>
              <a:rPr lang="en-GB" dirty="0"/>
              <a:t>Process ISRA data</a:t>
            </a:r>
          </a:p>
          <a:p>
            <a:pPr marL="285750" indent="-285750">
              <a:buFont typeface="Arial" panose="020B0604020202020204" pitchFamily="34" charset="0"/>
              <a:buChar char="•"/>
            </a:pPr>
            <a:r>
              <a:rPr lang="en-GB" dirty="0"/>
              <a:t>Linear regression only videos</a:t>
            </a:r>
          </a:p>
          <a:p>
            <a:pPr marL="742950" lvl="1" indent="-285750">
              <a:buFont typeface="Arial" panose="020B0604020202020204" pitchFamily="34" charset="0"/>
              <a:buChar char="•"/>
            </a:pPr>
            <a:r>
              <a:rPr lang="en-GB" dirty="0"/>
              <a:t>MK4</a:t>
            </a:r>
          </a:p>
          <a:p>
            <a:pPr marL="742950" lvl="1" indent="-285750">
              <a:buFont typeface="Arial" panose="020B0604020202020204" pitchFamily="34" charset="0"/>
              <a:buChar char="•"/>
            </a:pPr>
            <a:r>
              <a:rPr lang="en-GB" dirty="0"/>
              <a:t>ISRA</a:t>
            </a:r>
          </a:p>
          <a:p>
            <a:pPr marL="285750" indent="-285750">
              <a:buFont typeface="Arial" panose="020B0604020202020204" pitchFamily="34" charset="0"/>
              <a:buChar char="•"/>
            </a:pPr>
            <a:r>
              <a:rPr lang="en-GB" dirty="0"/>
              <a:t>Generalised PoE GP only videos</a:t>
            </a:r>
          </a:p>
          <a:p>
            <a:pPr marL="742950" lvl="1" indent="-285750">
              <a:buFont typeface="Arial" panose="020B0604020202020204" pitchFamily="34" charset="0"/>
              <a:buChar char="•"/>
            </a:pPr>
            <a:r>
              <a:rPr lang="en-GB" dirty="0"/>
              <a:t>MK4</a:t>
            </a:r>
          </a:p>
          <a:p>
            <a:pPr marL="742950" lvl="1" indent="-285750">
              <a:buFont typeface="Arial" panose="020B0604020202020204" pitchFamily="34" charset="0"/>
              <a:buChar char="•"/>
            </a:pPr>
            <a:r>
              <a:rPr lang="en-GB" dirty="0"/>
              <a:t>ISRA</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8468349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20</a:t>
            </a:fld>
            <a:endParaRPr lang="en-GB"/>
          </a:p>
        </p:txBody>
      </p:sp>
      <p:sp>
        <p:nvSpPr>
          <p:cNvPr id="10" name="Title 1">
            <a:extLst>
              <a:ext uri="{FF2B5EF4-FFF2-40B4-BE49-F238E27FC236}">
                <a16:creationId xmlns:a16="http://schemas.microsoft.com/office/drawing/2014/main" id="{9F9FBBB2-E245-47E7-A314-DDA90B51BF75}"/>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Generalised Product-of-Experts Gaussian Process</a:t>
            </a:r>
            <a:endParaRPr lang="en-GB" sz="3400" dirty="0"/>
          </a:p>
        </p:txBody>
      </p:sp>
      <p:pic>
        <p:nvPicPr>
          <p:cNvPr id="6" name="Picture 5" descr="Chart, line chart&#10;&#10;Description automatically generated">
            <a:extLst>
              <a:ext uri="{FF2B5EF4-FFF2-40B4-BE49-F238E27FC236}">
                <a16:creationId xmlns:a16="http://schemas.microsoft.com/office/drawing/2014/main" id="{AF0DE4DD-AE81-4ECD-BBC7-51C945FB62D3}"/>
              </a:ext>
            </a:extLst>
          </p:cNvPr>
          <p:cNvPicPr>
            <a:picLocks noChangeAspect="1"/>
          </p:cNvPicPr>
          <p:nvPr/>
        </p:nvPicPr>
        <p:blipFill>
          <a:blip r:embed="rId2"/>
          <a:stretch>
            <a:fillRect/>
          </a:stretch>
        </p:blipFill>
        <p:spPr>
          <a:xfrm>
            <a:off x="509316" y="1295400"/>
            <a:ext cx="6421262" cy="4267200"/>
          </a:xfrm>
          <a:prstGeom prst="rect">
            <a:avLst/>
          </a:prstGeom>
        </p:spPr>
      </p:pic>
      <p:sp>
        <p:nvSpPr>
          <p:cNvPr id="2" name="TextBox 1">
            <a:extLst>
              <a:ext uri="{FF2B5EF4-FFF2-40B4-BE49-F238E27FC236}">
                <a16:creationId xmlns:a16="http://schemas.microsoft.com/office/drawing/2014/main" id="{B7F01D27-567E-4607-9684-2D81ACC418DB}"/>
              </a:ext>
            </a:extLst>
          </p:cNvPr>
          <p:cNvSpPr txBox="1"/>
          <p:nvPr/>
        </p:nvSpPr>
        <p:spPr>
          <a:xfrm>
            <a:off x="7106920" y="1412240"/>
            <a:ext cx="4622800" cy="3693319"/>
          </a:xfrm>
          <a:prstGeom prst="rect">
            <a:avLst/>
          </a:prstGeom>
          <a:noFill/>
        </p:spPr>
        <p:txBody>
          <a:bodyPr wrap="square" rtlCol="0">
            <a:spAutoFit/>
          </a:bodyPr>
          <a:lstStyle/>
          <a:p>
            <a:pPr marL="285750" indent="-285750">
              <a:buFont typeface="Arial" panose="020B0604020202020204" pitchFamily="34" charset="0"/>
              <a:buChar char="•"/>
            </a:pPr>
            <a:r>
              <a:rPr lang="en-GB" dirty="0"/>
              <a:t>Initially, the Generalised PoE-GP implementation gave some very odd results when extrapolating beyond the training data.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predictive power was becoming negative (which shouldn’t be possible!)</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This was noted as an issue, but work on the Generalised PoE was paused when it became apparent that allowing each “expert” to have different parameters was the more significant issue.</a:t>
            </a:r>
          </a:p>
        </p:txBody>
      </p:sp>
    </p:spTree>
    <p:extLst>
      <p:ext uri="{BB962C8B-B14F-4D97-AF65-F5344CB8AC3E}">
        <p14:creationId xmlns:p14="http://schemas.microsoft.com/office/powerpoint/2010/main" val="4170397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21</a:t>
            </a:fld>
            <a:endParaRPr lang="en-GB"/>
          </a:p>
        </p:txBody>
      </p:sp>
      <p:sp>
        <p:nvSpPr>
          <p:cNvPr id="10" name="Title 1">
            <a:extLst>
              <a:ext uri="{FF2B5EF4-FFF2-40B4-BE49-F238E27FC236}">
                <a16:creationId xmlns:a16="http://schemas.microsoft.com/office/drawing/2014/main" id="{9F9FBBB2-E245-47E7-A314-DDA90B51BF75}"/>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Generalised Product-of-Experts Gaussian Process</a:t>
            </a:r>
            <a:endParaRPr lang="en-GB" sz="3400" dirty="0"/>
          </a:p>
        </p:txBody>
      </p:sp>
      <p:pic>
        <p:nvPicPr>
          <p:cNvPr id="8" name="Picture 7" descr="Chart, line chart, histogram&#10;&#10;Description automatically generated">
            <a:extLst>
              <a:ext uri="{FF2B5EF4-FFF2-40B4-BE49-F238E27FC236}">
                <a16:creationId xmlns:a16="http://schemas.microsoft.com/office/drawing/2014/main" id="{1A339C67-942B-43F4-B0FC-34A99CB6E138}"/>
              </a:ext>
            </a:extLst>
          </p:cNvPr>
          <p:cNvPicPr>
            <a:picLocks noChangeAspect="1"/>
          </p:cNvPicPr>
          <p:nvPr/>
        </p:nvPicPr>
        <p:blipFill>
          <a:blip r:embed="rId2"/>
          <a:stretch>
            <a:fillRect/>
          </a:stretch>
        </p:blipFill>
        <p:spPr>
          <a:xfrm>
            <a:off x="295493" y="1008787"/>
            <a:ext cx="6235849" cy="4709160"/>
          </a:xfrm>
          <a:prstGeom prst="rect">
            <a:avLst/>
          </a:prstGeom>
        </p:spPr>
      </p:pic>
      <p:sp>
        <p:nvSpPr>
          <p:cNvPr id="2" name="TextBox 1">
            <a:extLst>
              <a:ext uri="{FF2B5EF4-FFF2-40B4-BE49-F238E27FC236}">
                <a16:creationId xmlns:a16="http://schemas.microsoft.com/office/drawing/2014/main" id="{70439744-F7A9-4C44-BCA9-42D2151E30BD}"/>
              </a:ext>
            </a:extLst>
          </p:cNvPr>
          <p:cNvSpPr txBox="1"/>
          <p:nvPr/>
        </p:nvSpPr>
        <p:spPr>
          <a:xfrm>
            <a:off x="6985000" y="1270000"/>
            <a:ext cx="4516120" cy="5078313"/>
          </a:xfrm>
          <a:prstGeom prst="rect">
            <a:avLst/>
          </a:prstGeom>
          <a:noFill/>
        </p:spPr>
        <p:txBody>
          <a:bodyPr wrap="square" rtlCol="0">
            <a:spAutoFit/>
          </a:bodyPr>
          <a:lstStyle/>
          <a:p>
            <a:pPr marL="285750" indent="-285750">
              <a:buFont typeface="Arial" panose="020B0604020202020204" pitchFamily="34" charset="0"/>
              <a:buChar char="•"/>
            </a:pPr>
            <a:r>
              <a:rPr lang="en-GB" dirty="0"/>
              <a:t>Returning to the Generalised PoE GP, the issue was resolved yesterday.</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The issue arose because of a trick that we use when performing calculations that are close to machine-precision.</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Perhaps the “predictive power” measure can give us an idea of which “expert” currently has the most influence over the predictions?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It’s still not clear to me how we communicate that the dominant expert may change over the next 72 hours (or even if we should?)</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sp>
        <p:nvSpPr>
          <p:cNvPr id="9" name="TextBox 8">
            <a:extLst>
              <a:ext uri="{FF2B5EF4-FFF2-40B4-BE49-F238E27FC236}">
                <a16:creationId xmlns:a16="http://schemas.microsoft.com/office/drawing/2014/main" id="{1BE5FE8F-FD1D-4065-98D4-F82E1F561B52}"/>
              </a:ext>
            </a:extLst>
          </p:cNvPr>
          <p:cNvSpPr txBox="1"/>
          <p:nvPr/>
        </p:nvSpPr>
        <p:spPr>
          <a:xfrm rot="16200000">
            <a:off x="-603667" y="4201161"/>
            <a:ext cx="1798320" cy="369332"/>
          </a:xfrm>
          <a:prstGeom prst="rect">
            <a:avLst/>
          </a:prstGeom>
          <a:noFill/>
        </p:spPr>
        <p:txBody>
          <a:bodyPr wrap="square" rtlCol="0">
            <a:spAutoFit/>
          </a:bodyPr>
          <a:lstStyle/>
          <a:p>
            <a:r>
              <a:rPr lang="en-GB" dirty="0"/>
              <a:t>Predictive power</a:t>
            </a:r>
          </a:p>
        </p:txBody>
      </p:sp>
    </p:spTree>
    <p:extLst>
      <p:ext uri="{BB962C8B-B14F-4D97-AF65-F5344CB8AC3E}">
        <p14:creationId xmlns:p14="http://schemas.microsoft.com/office/powerpoint/2010/main" val="2182981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22</a:t>
            </a:fld>
            <a:endParaRPr lang="en-GB"/>
          </a:p>
        </p:txBody>
      </p:sp>
      <p:sp>
        <p:nvSpPr>
          <p:cNvPr id="10" name="Title 1">
            <a:extLst>
              <a:ext uri="{FF2B5EF4-FFF2-40B4-BE49-F238E27FC236}">
                <a16:creationId xmlns:a16="http://schemas.microsoft.com/office/drawing/2014/main" id="{9F9FBBB2-E245-47E7-A314-DDA90B51BF75}"/>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Generalised Product-of-Experts Gaussian Process</a:t>
            </a:r>
            <a:endParaRPr lang="en-GB" sz="3400" dirty="0"/>
          </a:p>
        </p:txBody>
      </p:sp>
      <p:pic>
        <p:nvPicPr>
          <p:cNvPr id="3" name="Picture 2" descr="Diagram&#10;&#10;Description automatically generated">
            <a:extLst>
              <a:ext uri="{FF2B5EF4-FFF2-40B4-BE49-F238E27FC236}">
                <a16:creationId xmlns:a16="http://schemas.microsoft.com/office/drawing/2014/main" id="{F257DE54-B313-4656-97C5-B5D7DD17CBE4}"/>
              </a:ext>
            </a:extLst>
          </p:cNvPr>
          <p:cNvPicPr>
            <a:picLocks noChangeAspect="1"/>
          </p:cNvPicPr>
          <p:nvPr/>
        </p:nvPicPr>
        <p:blipFill rotWithShape="1">
          <a:blip r:embed="rId2"/>
          <a:srcRect l="10544" r="9457" b="6000"/>
          <a:stretch/>
        </p:blipFill>
        <p:spPr>
          <a:xfrm>
            <a:off x="533400" y="995680"/>
            <a:ext cx="6212732" cy="4866640"/>
          </a:xfrm>
          <a:prstGeom prst="rect">
            <a:avLst/>
          </a:prstGeom>
        </p:spPr>
      </p:pic>
      <p:sp>
        <p:nvSpPr>
          <p:cNvPr id="6" name="TextBox 5">
            <a:extLst>
              <a:ext uri="{FF2B5EF4-FFF2-40B4-BE49-F238E27FC236}">
                <a16:creationId xmlns:a16="http://schemas.microsoft.com/office/drawing/2014/main" id="{CF838011-4279-4A25-940E-7944B64EFB1F}"/>
              </a:ext>
            </a:extLst>
          </p:cNvPr>
          <p:cNvSpPr txBox="1"/>
          <p:nvPr/>
        </p:nvSpPr>
        <p:spPr>
          <a:xfrm>
            <a:off x="7010400" y="1310640"/>
            <a:ext cx="4546600" cy="2308324"/>
          </a:xfrm>
          <a:prstGeom prst="rect">
            <a:avLst/>
          </a:prstGeom>
          <a:noFill/>
        </p:spPr>
        <p:txBody>
          <a:bodyPr wrap="square" rtlCol="0">
            <a:spAutoFit/>
          </a:bodyPr>
          <a:lstStyle/>
          <a:p>
            <a:pPr marL="285750" indent="-285750">
              <a:buFont typeface="Arial" panose="020B0604020202020204" pitchFamily="34" charset="0"/>
              <a:buChar char="•"/>
            </a:pPr>
            <a:r>
              <a:rPr lang="en-GB" dirty="0"/>
              <a:t>Generalised PoE GP tested on the MK4 data.</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Managed to run this quickly (this morning!)</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Didn’t have time to analyse all of the test data but initial results look very encouraging.</a:t>
            </a:r>
          </a:p>
        </p:txBody>
      </p:sp>
    </p:spTree>
    <p:extLst>
      <p:ext uri="{BB962C8B-B14F-4D97-AF65-F5344CB8AC3E}">
        <p14:creationId xmlns:p14="http://schemas.microsoft.com/office/powerpoint/2010/main" val="3628451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23</a:t>
            </a:fld>
            <a:endParaRPr lang="en-GB"/>
          </a:p>
        </p:txBody>
      </p:sp>
      <p:sp>
        <p:nvSpPr>
          <p:cNvPr id="9" name="Title 1">
            <a:extLst>
              <a:ext uri="{FF2B5EF4-FFF2-40B4-BE49-F238E27FC236}">
                <a16:creationId xmlns:a16="http://schemas.microsoft.com/office/drawing/2014/main" id="{845CA1BE-F3F6-4B05-883D-DA8E2BDE60DE}"/>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Conclusions</a:t>
            </a:r>
            <a:endParaRPr lang="en-GB" sz="3400" dirty="0"/>
          </a:p>
        </p:txBody>
      </p:sp>
      <p:sp>
        <p:nvSpPr>
          <p:cNvPr id="8" name="TextBox 7">
            <a:extLst>
              <a:ext uri="{FF2B5EF4-FFF2-40B4-BE49-F238E27FC236}">
                <a16:creationId xmlns:a16="http://schemas.microsoft.com/office/drawing/2014/main" id="{1C95F0AA-DE9C-4088-8C8B-020C0C16B163}"/>
              </a:ext>
            </a:extLst>
          </p:cNvPr>
          <p:cNvSpPr txBox="1"/>
          <p:nvPr/>
        </p:nvSpPr>
        <p:spPr>
          <a:xfrm>
            <a:off x="718820" y="824867"/>
            <a:ext cx="10754360" cy="3139321"/>
          </a:xfrm>
          <a:prstGeom prst="rect">
            <a:avLst/>
          </a:prstGeom>
          <a:noFill/>
        </p:spPr>
        <p:txBody>
          <a:bodyPr wrap="square" rtlCol="0">
            <a:spAutoFit/>
          </a:bodyPr>
          <a:lstStyle/>
          <a:p>
            <a:r>
              <a:rPr lang="en-GB" dirty="0"/>
              <a:t>From previous meeting:</a:t>
            </a:r>
          </a:p>
          <a:p>
            <a:endParaRPr lang="en-GB" dirty="0"/>
          </a:p>
          <a:p>
            <a:pPr marL="285750" indent="-285750">
              <a:buFont typeface="Arial" panose="020B0604020202020204" pitchFamily="34" charset="0"/>
              <a:buChar char="•"/>
            </a:pPr>
            <a:r>
              <a:rPr lang="en-GB" dirty="0">
                <a:solidFill>
                  <a:srgbClr val="00B050"/>
                </a:solidFill>
              </a:rPr>
              <a:t>Implementation of PoE Gaussian Process model:</a:t>
            </a:r>
          </a:p>
          <a:p>
            <a:pPr marL="742950" lvl="1" indent="-285750">
              <a:buFont typeface="Arial" panose="020B0604020202020204" pitchFamily="34" charset="0"/>
              <a:buChar char="•"/>
            </a:pPr>
            <a:r>
              <a:rPr lang="en-GB" dirty="0">
                <a:solidFill>
                  <a:srgbClr val="00B050"/>
                </a:solidFill>
              </a:rPr>
              <a:t>Using all of dataset 3 as training.</a:t>
            </a:r>
          </a:p>
          <a:p>
            <a:pPr marL="742950" lvl="1" indent="-285750">
              <a:buFont typeface="Arial" panose="020B0604020202020204" pitchFamily="34" charset="0"/>
              <a:buChar char="•"/>
            </a:pPr>
            <a:r>
              <a:rPr lang="en-GB" dirty="0">
                <a:solidFill>
                  <a:srgbClr val="00B050"/>
                </a:solidFill>
              </a:rPr>
              <a:t>Using concatenation of datasets 1, 2, and 3 as training.</a:t>
            </a:r>
          </a:p>
          <a:p>
            <a:pPr marL="742950" lvl="1" indent="-285750">
              <a:buFont typeface="Arial" panose="020B0604020202020204" pitchFamily="34" charset="0"/>
              <a:buChar char="•"/>
            </a:pPr>
            <a:r>
              <a:rPr lang="en-GB" dirty="0">
                <a:solidFill>
                  <a:srgbClr val="00B050"/>
                </a:solidFill>
              </a:rPr>
              <a:t>PCA only showing key inputs identified by the GP.</a:t>
            </a:r>
          </a:p>
          <a:p>
            <a:pPr marL="742950" lvl="1" indent="-285750">
              <a:buFont typeface="Arial" panose="020B0604020202020204" pitchFamily="34" charset="0"/>
              <a:buChar char="•"/>
            </a:pPr>
            <a:r>
              <a:rPr lang="en-GB" dirty="0"/>
              <a:t>Including confidence bounds.</a:t>
            </a:r>
          </a:p>
          <a:p>
            <a:pPr marL="285750" indent="-285750">
              <a:buFont typeface="Arial" panose="020B0604020202020204" pitchFamily="34" charset="0"/>
              <a:buChar char="•"/>
            </a:pPr>
            <a:r>
              <a:rPr lang="en-GB" dirty="0"/>
              <a:t>Updating input names</a:t>
            </a:r>
          </a:p>
          <a:p>
            <a:pPr marL="285750" indent="-285750">
              <a:buFont typeface="Arial" panose="020B0604020202020204" pitchFamily="34" charset="0"/>
              <a:buChar char="•"/>
            </a:pPr>
            <a:r>
              <a:rPr lang="en-GB" dirty="0"/>
              <a:t>Apply to </a:t>
            </a:r>
            <a:r>
              <a:rPr lang="en-GB" dirty="0">
                <a:solidFill>
                  <a:srgbClr val="00B050"/>
                </a:solidFill>
              </a:rPr>
              <a:t>MK4</a:t>
            </a:r>
            <a:r>
              <a:rPr lang="en-GB" dirty="0"/>
              <a:t> and ISRA</a:t>
            </a:r>
          </a:p>
          <a:p>
            <a:pPr marL="285750" indent="-285750">
              <a:buFont typeface="Arial" panose="020B0604020202020204" pitchFamily="34" charset="0"/>
              <a:buChar char="•"/>
            </a:pPr>
            <a:endParaRPr lang="en-GB" dirty="0"/>
          </a:p>
          <a:p>
            <a:endParaRPr lang="en-GB" dirty="0"/>
          </a:p>
        </p:txBody>
      </p:sp>
    </p:spTree>
    <p:extLst>
      <p:ext uri="{BB962C8B-B14F-4D97-AF65-F5344CB8AC3E}">
        <p14:creationId xmlns:p14="http://schemas.microsoft.com/office/powerpoint/2010/main" val="42273868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24</a:t>
            </a:fld>
            <a:endParaRPr lang="en-GB"/>
          </a:p>
        </p:txBody>
      </p:sp>
      <p:sp>
        <p:nvSpPr>
          <p:cNvPr id="9" name="Title 1">
            <a:extLst>
              <a:ext uri="{FF2B5EF4-FFF2-40B4-BE49-F238E27FC236}">
                <a16:creationId xmlns:a16="http://schemas.microsoft.com/office/drawing/2014/main" id="{845CA1BE-F3F6-4B05-883D-DA8E2BDE60DE}"/>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Conclusions</a:t>
            </a:r>
            <a:endParaRPr lang="en-GB" sz="3400" dirty="0"/>
          </a:p>
        </p:txBody>
      </p:sp>
      <p:sp>
        <p:nvSpPr>
          <p:cNvPr id="8" name="TextBox 7">
            <a:extLst>
              <a:ext uri="{FF2B5EF4-FFF2-40B4-BE49-F238E27FC236}">
                <a16:creationId xmlns:a16="http://schemas.microsoft.com/office/drawing/2014/main" id="{D611EB03-B62E-43F1-99E0-F8067A598CF0}"/>
              </a:ext>
            </a:extLst>
          </p:cNvPr>
          <p:cNvSpPr txBox="1"/>
          <p:nvPr/>
        </p:nvSpPr>
        <p:spPr>
          <a:xfrm>
            <a:off x="718820" y="824867"/>
            <a:ext cx="10754360" cy="3139321"/>
          </a:xfrm>
          <a:prstGeom prst="rect">
            <a:avLst/>
          </a:prstGeom>
          <a:noFill/>
        </p:spPr>
        <p:txBody>
          <a:bodyPr wrap="square" rtlCol="0">
            <a:spAutoFit/>
          </a:bodyPr>
          <a:lstStyle/>
          <a:p>
            <a:r>
              <a:rPr lang="en-GB" dirty="0"/>
              <a:t>From previous meeting:</a:t>
            </a:r>
          </a:p>
          <a:p>
            <a:endParaRPr lang="en-GB" dirty="0"/>
          </a:p>
          <a:p>
            <a:pPr marL="285750" indent="-285750">
              <a:buFont typeface="Arial" panose="020B0604020202020204" pitchFamily="34" charset="0"/>
              <a:buChar char="•"/>
            </a:pPr>
            <a:r>
              <a:rPr lang="en-GB" dirty="0">
                <a:solidFill>
                  <a:srgbClr val="00B050"/>
                </a:solidFill>
              </a:rPr>
              <a:t>Implementation of PoE Gaussian Process model:</a:t>
            </a:r>
          </a:p>
          <a:p>
            <a:pPr marL="742950" lvl="1" indent="-285750">
              <a:buFont typeface="Arial" panose="020B0604020202020204" pitchFamily="34" charset="0"/>
              <a:buChar char="•"/>
            </a:pPr>
            <a:r>
              <a:rPr lang="en-GB" dirty="0">
                <a:solidFill>
                  <a:srgbClr val="00B050"/>
                </a:solidFill>
              </a:rPr>
              <a:t>Using all of dataset 3 as training.</a:t>
            </a:r>
          </a:p>
          <a:p>
            <a:pPr marL="742950" lvl="1" indent="-285750">
              <a:buFont typeface="Arial" panose="020B0604020202020204" pitchFamily="34" charset="0"/>
              <a:buChar char="•"/>
            </a:pPr>
            <a:r>
              <a:rPr lang="en-GB" dirty="0">
                <a:solidFill>
                  <a:srgbClr val="00B050"/>
                </a:solidFill>
              </a:rPr>
              <a:t>Using concatenation of datasets 1, 2, and 3 as training.</a:t>
            </a:r>
          </a:p>
          <a:p>
            <a:pPr marL="742950" lvl="1" indent="-285750">
              <a:buFont typeface="Arial" panose="020B0604020202020204" pitchFamily="34" charset="0"/>
              <a:buChar char="•"/>
            </a:pPr>
            <a:r>
              <a:rPr lang="en-GB" dirty="0">
                <a:solidFill>
                  <a:srgbClr val="00B050"/>
                </a:solidFill>
              </a:rPr>
              <a:t>PCA only showing key inputs identified by the GP.</a:t>
            </a:r>
          </a:p>
          <a:p>
            <a:pPr marL="742950" lvl="1" indent="-285750">
              <a:buFont typeface="Arial" panose="020B0604020202020204" pitchFamily="34" charset="0"/>
              <a:buChar char="•"/>
            </a:pPr>
            <a:r>
              <a:rPr lang="en-GB" dirty="0">
                <a:solidFill>
                  <a:srgbClr val="00B050"/>
                </a:solidFill>
              </a:rPr>
              <a:t>Including confidence bounds.</a:t>
            </a:r>
          </a:p>
          <a:p>
            <a:pPr marL="285750" indent="-285750">
              <a:buFont typeface="Arial" panose="020B0604020202020204" pitchFamily="34" charset="0"/>
              <a:buChar char="•"/>
            </a:pPr>
            <a:r>
              <a:rPr lang="en-GB" dirty="0">
                <a:solidFill>
                  <a:srgbClr val="00B050"/>
                </a:solidFill>
              </a:rPr>
              <a:t>Updating input names</a:t>
            </a:r>
          </a:p>
          <a:p>
            <a:pPr marL="285750" indent="-285750">
              <a:buFont typeface="Arial" panose="020B0604020202020204" pitchFamily="34" charset="0"/>
              <a:buChar char="•"/>
            </a:pPr>
            <a:r>
              <a:rPr lang="en-GB" dirty="0">
                <a:solidFill>
                  <a:srgbClr val="00B050"/>
                </a:solidFill>
              </a:rPr>
              <a:t>Apply to MK4 and ISRA</a:t>
            </a:r>
          </a:p>
          <a:p>
            <a:pPr marL="285750" indent="-285750">
              <a:buFont typeface="Arial" panose="020B0604020202020204" pitchFamily="34" charset="0"/>
              <a:buChar char="•"/>
            </a:pPr>
            <a:endParaRPr lang="en-GB" dirty="0"/>
          </a:p>
          <a:p>
            <a:endParaRPr lang="en-GB" dirty="0"/>
          </a:p>
        </p:txBody>
      </p:sp>
    </p:spTree>
    <p:extLst>
      <p:ext uri="{BB962C8B-B14F-4D97-AF65-F5344CB8AC3E}">
        <p14:creationId xmlns:p14="http://schemas.microsoft.com/office/powerpoint/2010/main" val="16826056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25</a:t>
            </a:fld>
            <a:endParaRPr lang="en-GB"/>
          </a:p>
        </p:txBody>
      </p:sp>
      <p:sp>
        <p:nvSpPr>
          <p:cNvPr id="9" name="Title 1">
            <a:extLst>
              <a:ext uri="{FF2B5EF4-FFF2-40B4-BE49-F238E27FC236}">
                <a16:creationId xmlns:a16="http://schemas.microsoft.com/office/drawing/2014/main" id="{845CA1BE-F3F6-4B05-883D-DA8E2BDE60DE}"/>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Conclusions</a:t>
            </a:r>
            <a:endParaRPr lang="en-GB" sz="3400" dirty="0"/>
          </a:p>
        </p:txBody>
      </p:sp>
      <p:sp>
        <p:nvSpPr>
          <p:cNvPr id="8" name="TextBox 7">
            <a:extLst>
              <a:ext uri="{FF2B5EF4-FFF2-40B4-BE49-F238E27FC236}">
                <a16:creationId xmlns:a16="http://schemas.microsoft.com/office/drawing/2014/main" id="{D611EB03-B62E-43F1-99E0-F8067A598CF0}"/>
              </a:ext>
            </a:extLst>
          </p:cNvPr>
          <p:cNvSpPr txBox="1"/>
          <p:nvPr/>
        </p:nvSpPr>
        <p:spPr>
          <a:xfrm>
            <a:off x="718820" y="824867"/>
            <a:ext cx="10754360" cy="4247317"/>
          </a:xfrm>
          <a:prstGeom prst="rect">
            <a:avLst/>
          </a:prstGeom>
          <a:noFill/>
        </p:spPr>
        <p:txBody>
          <a:bodyPr wrap="square" rtlCol="0">
            <a:spAutoFit/>
          </a:bodyPr>
          <a:lstStyle/>
          <a:p>
            <a:r>
              <a:rPr lang="en-GB" dirty="0"/>
              <a:t>From previous meeting:</a:t>
            </a:r>
          </a:p>
          <a:p>
            <a:endParaRPr lang="en-GB" dirty="0"/>
          </a:p>
          <a:p>
            <a:pPr marL="285750" indent="-285750">
              <a:buFont typeface="Arial" panose="020B0604020202020204" pitchFamily="34" charset="0"/>
              <a:buChar char="•"/>
            </a:pPr>
            <a:r>
              <a:rPr lang="en-GB" dirty="0">
                <a:solidFill>
                  <a:srgbClr val="00B050"/>
                </a:solidFill>
              </a:rPr>
              <a:t>Implementation of PoE Gaussian Process model:</a:t>
            </a:r>
          </a:p>
          <a:p>
            <a:pPr marL="742950" lvl="1" indent="-285750">
              <a:buFont typeface="Arial" panose="020B0604020202020204" pitchFamily="34" charset="0"/>
              <a:buChar char="•"/>
            </a:pPr>
            <a:r>
              <a:rPr lang="en-GB" dirty="0">
                <a:solidFill>
                  <a:srgbClr val="00B050"/>
                </a:solidFill>
              </a:rPr>
              <a:t>Using all of dataset 3 as training.</a:t>
            </a:r>
          </a:p>
          <a:p>
            <a:pPr marL="742950" lvl="1" indent="-285750">
              <a:buFont typeface="Arial" panose="020B0604020202020204" pitchFamily="34" charset="0"/>
              <a:buChar char="•"/>
            </a:pPr>
            <a:r>
              <a:rPr lang="en-GB" dirty="0">
                <a:solidFill>
                  <a:srgbClr val="00B050"/>
                </a:solidFill>
              </a:rPr>
              <a:t>Using concatenation of datasets 1, 2, and 3 as training.</a:t>
            </a:r>
          </a:p>
          <a:p>
            <a:pPr marL="742950" lvl="1" indent="-285750">
              <a:buFont typeface="Arial" panose="020B0604020202020204" pitchFamily="34" charset="0"/>
              <a:buChar char="•"/>
            </a:pPr>
            <a:r>
              <a:rPr lang="en-GB" dirty="0">
                <a:solidFill>
                  <a:srgbClr val="00B050"/>
                </a:solidFill>
              </a:rPr>
              <a:t>PCA only showing key inputs identified by the GP.</a:t>
            </a:r>
          </a:p>
          <a:p>
            <a:pPr marL="742950" lvl="1" indent="-285750">
              <a:buFont typeface="Arial" panose="020B0604020202020204" pitchFamily="34" charset="0"/>
              <a:buChar char="•"/>
            </a:pPr>
            <a:r>
              <a:rPr lang="en-GB" dirty="0">
                <a:solidFill>
                  <a:srgbClr val="00B050"/>
                </a:solidFill>
              </a:rPr>
              <a:t>Including confidence bounds.</a:t>
            </a:r>
          </a:p>
          <a:p>
            <a:pPr marL="285750" indent="-285750">
              <a:buFont typeface="Arial" panose="020B0604020202020204" pitchFamily="34" charset="0"/>
              <a:buChar char="•"/>
            </a:pPr>
            <a:r>
              <a:rPr lang="en-GB" dirty="0">
                <a:solidFill>
                  <a:srgbClr val="00B050"/>
                </a:solidFill>
              </a:rPr>
              <a:t>Updating input names</a:t>
            </a:r>
          </a:p>
          <a:p>
            <a:pPr marL="285750" indent="-285750">
              <a:buFont typeface="Arial" panose="020B0604020202020204" pitchFamily="34" charset="0"/>
              <a:buChar char="•"/>
            </a:pPr>
            <a:r>
              <a:rPr lang="en-GB" dirty="0">
                <a:solidFill>
                  <a:srgbClr val="00B050"/>
                </a:solidFill>
              </a:rPr>
              <a:t>Apply to MK4 and ISRA</a:t>
            </a:r>
          </a:p>
          <a:p>
            <a:pPr marL="285750" indent="-285750">
              <a:buFont typeface="Arial" panose="020B0604020202020204" pitchFamily="34" charset="0"/>
              <a:buChar char="•"/>
            </a:pPr>
            <a:endParaRPr lang="en-GB" dirty="0">
              <a:solidFill>
                <a:srgbClr val="00B050"/>
              </a:solidFill>
            </a:endParaRPr>
          </a:p>
          <a:p>
            <a:pPr marL="285750" indent="-285750">
              <a:buFont typeface="Arial" panose="020B0604020202020204" pitchFamily="34" charset="0"/>
              <a:buChar char="•"/>
            </a:pPr>
            <a:r>
              <a:rPr lang="en-GB" dirty="0"/>
              <a:t>Independent </a:t>
            </a:r>
            <a:r>
              <a:rPr lang="en-GB" dirty="0" err="1"/>
              <a:t>MoE</a:t>
            </a:r>
            <a:r>
              <a:rPr lang="en-GB" dirty="0"/>
              <a:t>-GP approach, much better results on the MK4 testing data.</a:t>
            </a:r>
          </a:p>
          <a:p>
            <a:pPr marL="285750" indent="-285750">
              <a:buFont typeface="Arial" panose="020B0604020202020204" pitchFamily="34" charset="0"/>
              <a:buChar char="•"/>
            </a:pPr>
            <a:r>
              <a:rPr lang="en-GB" dirty="0"/>
              <a:t>Generalised </a:t>
            </a:r>
            <a:r>
              <a:rPr lang="en-GB" dirty="0" err="1"/>
              <a:t>MoE</a:t>
            </a:r>
            <a:r>
              <a:rPr lang="en-GB" dirty="0"/>
              <a:t>-GP looking good too (also MK4).</a:t>
            </a:r>
          </a:p>
          <a:p>
            <a:endParaRPr lang="en-GB" dirty="0"/>
          </a:p>
          <a:p>
            <a:endParaRPr lang="en-GB" dirty="0"/>
          </a:p>
          <a:p>
            <a:endParaRPr lang="en-GB" dirty="0"/>
          </a:p>
        </p:txBody>
      </p:sp>
    </p:spTree>
    <p:extLst>
      <p:ext uri="{BB962C8B-B14F-4D97-AF65-F5344CB8AC3E}">
        <p14:creationId xmlns:p14="http://schemas.microsoft.com/office/powerpoint/2010/main" val="7960099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26</a:t>
            </a:fld>
            <a:endParaRPr lang="en-GB"/>
          </a:p>
        </p:txBody>
      </p:sp>
      <p:sp>
        <p:nvSpPr>
          <p:cNvPr id="9" name="Title 1">
            <a:extLst>
              <a:ext uri="{FF2B5EF4-FFF2-40B4-BE49-F238E27FC236}">
                <a16:creationId xmlns:a16="http://schemas.microsoft.com/office/drawing/2014/main" id="{845CA1BE-F3F6-4B05-883D-DA8E2BDE60DE}"/>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Conclusions</a:t>
            </a:r>
            <a:endParaRPr lang="en-GB" sz="3400" dirty="0"/>
          </a:p>
        </p:txBody>
      </p:sp>
      <p:sp>
        <p:nvSpPr>
          <p:cNvPr id="8" name="TextBox 7">
            <a:extLst>
              <a:ext uri="{FF2B5EF4-FFF2-40B4-BE49-F238E27FC236}">
                <a16:creationId xmlns:a16="http://schemas.microsoft.com/office/drawing/2014/main" id="{D611EB03-B62E-43F1-99E0-F8067A598CF0}"/>
              </a:ext>
            </a:extLst>
          </p:cNvPr>
          <p:cNvSpPr txBox="1"/>
          <p:nvPr/>
        </p:nvSpPr>
        <p:spPr>
          <a:xfrm>
            <a:off x="718820" y="824867"/>
            <a:ext cx="10754360" cy="5632311"/>
          </a:xfrm>
          <a:prstGeom prst="rect">
            <a:avLst/>
          </a:prstGeom>
          <a:noFill/>
        </p:spPr>
        <p:txBody>
          <a:bodyPr wrap="square" rtlCol="0">
            <a:spAutoFit/>
          </a:bodyPr>
          <a:lstStyle/>
          <a:p>
            <a:r>
              <a:rPr lang="en-GB" dirty="0"/>
              <a:t>From previous meeting:</a:t>
            </a:r>
          </a:p>
          <a:p>
            <a:endParaRPr lang="en-GB" dirty="0"/>
          </a:p>
          <a:p>
            <a:pPr marL="285750" indent="-285750">
              <a:buFont typeface="Arial" panose="020B0604020202020204" pitchFamily="34" charset="0"/>
              <a:buChar char="•"/>
            </a:pPr>
            <a:r>
              <a:rPr lang="en-GB" dirty="0">
                <a:solidFill>
                  <a:srgbClr val="00B050"/>
                </a:solidFill>
              </a:rPr>
              <a:t>Implementation of PoE Gaussian Process model:</a:t>
            </a:r>
          </a:p>
          <a:p>
            <a:pPr marL="742950" lvl="1" indent="-285750">
              <a:buFont typeface="Arial" panose="020B0604020202020204" pitchFamily="34" charset="0"/>
              <a:buChar char="•"/>
            </a:pPr>
            <a:r>
              <a:rPr lang="en-GB" dirty="0">
                <a:solidFill>
                  <a:srgbClr val="00B050"/>
                </a:solidFill>
              </a:rPr>
              <a:t>Using all of dataset 3 as training.</a:t>
            </a:r>
          </a:p>
          <a:p>
            <a:pPr marL="742950" lvl="1" indent="-285750">
              <a:buFont typeface="Arial" panose="020B0604020202020204" pitchFamily="34" charset="0"/>
              <a:buChar char="•"/>
            </a:pPr>
            <a:r>
              <a:rPr lang="en-GB" dirty="0">
                <a:solidFill>
                  <a:srgbClr val="00B050"/>
                </a:solidFill>
              </a:rPr>
              <a:t>Using concatenation of datasets 1, 2, and 3 as training.</a:t>
            </a:r>
          </a:p>
          <a:p>
            <a:pPr marL="742950" lvl="1" indent="-285750">
              <a:buFont typeface="Arial" panose="020B0604020202020204" pitchFamily="34" charset="0"/>
              <a:buChar char="•"/>
            </a:pPr>
            <a:r>
              <a:rPr lang="en-GB" dirty="0">
                <a:solidFill>
                  <a:srgbClr val="00B050"/>
                </a:solidFill>
              </a:rPr>
              <a:t>PCA only showing key inputs identified by the GP.</a:t>
            </a:r>
          </a:p>
          <a:p>
            <a:pPr marL="742950" lvl="1" indent="-285750">
              <a:buFont typeface="Arial" panose="020B0604020202020204" pitchFamily="34" charset="0"/>
              <a:buChar char="•"/>
            </a:pPr>
            <a:r>
              <a:rPr lang="en-GB" dirty="0">
                <a:solidFill>
                  <a:srgbClr val="00B050"/>
                </a:solidFill>
              </a:rPr>
              <a:t>Including confidence bounds.</a:t>
            </a:r>
          </a:p>
          <a:p>
            <a:pPr marL="285750" indent="-285750">
              <a:buFont typeface="Arial" panose="020B0604020202020204" pitchFamily="34" charset="0"/>
              <a:buChar char="•"/>
            </a:pPr>
            <a:r>
              <a:rPr lang="en-GB" dirty="0">
                <a:solidFill>
                  <a:srgbClr val="00B050"/>
                </a:solidFill>
              </a:rPr>
              <a:t>Updating input names</a:t>
            </a:r>
          </a:p>
          <a:p>
            <a:pPr marL="285750" indent="-285750">
              <a:buFont typeface="Arial" panose="020B0604020202020204" pitchFamily="34" charset="0"/>
              <a:buChar char="•"/>
            </a:pPr>
            <a:r>
              <a:rPr lang="en-GB" dirty="0">
                <a:solidFill>
                  <a:srgbClr val="00B050"/>
                </a:solidFill>
              </a:rPr>
              <a:t>Apply to MK4 and ISRA</a:t>
            </a:r>
          </a:p>
          <a:p>
            <a:pPr marL="285750" indent="-285750">
              <a:buFont typeface="Arial" panose="020B0604020202020204" pitchFamily="34" charset="0"/>
              <a:buChar char="•"/>
            </a:pPr>
            <a:endParaRPr lang="en-GB" dirty="0">
              <a:solidFill>
                <a:srgbClr val="00B050"/>
              </a:solidFill>
            </a:endParaRPr>
          </a:p>
          <a:p>
            <a:pPr marL="285750" indent="-285750">
              <a:buFont typeface="Arial" panose="020B0604020202020204" pitchFamily="34" charset="0"/>
              <a:buChar char="•"/>
            </a:pPr>
            <a:r>
              <a:rPr lang="en-GB" dirty="0"/>
              <a:t>Independent </a:t>
            </a:r>
            <a:r>
              <a:rPr lang="en-GB" dirty="0" err="1"/>
              <a:t>MoE</a:t>
            </a:r>
            <a:r>
              <a:rPr lang="en-GB" dirty="0"/>
              <a:t>-GP approach, much better results on the MK4 testing data.</a:t>
            </a:r>
          </a:p>
          <a:p>
            <a:pPr marL="285750" indent="-285750">
              <a:buFont typeface="Arial" panose="020B0604020202020204" pitchFamily="34" charset="0"/>
              <a:buChar char="•"/>
            </a:pPr>
            <a:r>
              <a:rPr lang="en-GB" dirty="0"/>
              <a:t>Generalised </a:t>
            </a:r>
            <a:r>
              <a:rPr lang="en-GB" dirty="0" err="1"/>
              <a:t>MoE</a:t>
            </a:r>
            <a:r>
              <a:rPr lang="en-GB" dirty="0"/>
              <a:t>-GP looking good too (also MK4).</a:t>
            </a:r>
          </a:p>
          <a:p>
            <a:endParaRPr lang="en-GB" dirty="0"/>
          </a:p>
          <a:p>
            <a:r>
              <a:rPr lang="en-GB" dirty="0"/>
              <a:t>Possible next steps:</a:t>
            </a:r>
          </a:p>
          <a:p>
            <a:pPr marL="285750" indent="-285750">
              <a:buFont typeface="Arial" panose="020B0604020202020204" pitchFamily="34" charset="0"/>
              <a:buChar char="•"/>
            </a:pPr>
            <a:r>
              <a:rPr lang="en-GB" dirty="0"/>
              <a:t>Application of Generalised PoE GP.</a:t>
            </a:r>
          </a:p>
          <a:p>
            <a:pPr marL="285750" indent="-285750">
              <a:buFont typeface="Arial" panose="020B0604020202020204" pitchFamily="34" charset="0"/>
              <a:buChar char="•"/>
            </a:pPr>
            <a:r>
              <a:rPr lang="en-GB" dirty="0"/>
              <a:t>Addressing the change in important inputs.</a:t>
            </a:r>
          </a:p>
          <a:p>
            <a:pPr marL="285750" indent="-285750">
              <a:buFont typeface="Arial" panose="020B0604020202020204" pitchFamily="34" charset="0"/>
              <a:buChar char="•"/>
            </a:pPr>
            <a:r>
              <a:rPr lang="en-GB" dirty="0"/>
              <a:t>Review?</a:t>
            </a:r>
          </a:p>
          <a:p>
            <a:pPr marL="285750" indent="-285750">
              <a:buFont typeface="Arial" panose="020B0604020202020204" pitchFamily="34" charset="0"/>
              <a:buChar char="•"/>
            </a:pPr>
            <a:r>
              <a:rPr lang="en-GB" dirty="0"/>
              <a:t>ISRA data?</a:t>
            </a:r>
          </a:p>
          <a:p>
            <a:pPr marL="285750" indent="-285750">
              <a:buFont typeface="Arial" panose="020B0604020202020204" pitchFamily="34" charset="0"/>
              <a:buChar char="•"/>
            </a:pPr>
            <a:endParaRPr lang="en-GB" dirty="0"/>
          </a:p>
          <a:p>
            <a:endParaRPr lang="en-GB" dirty="0"/>
          </a:p>
        </p:txBody>
      </p:sp>
    </p:spTree>
    <p:extLst>
      <p:ext uri="{BB962C8B-B14F-4D97-AF65-F5344CB8AC3E}">
        <p14:creationId xmlns:p14="http://schemas.microsoft.com/office/powerpoint/2010/main" val="35032317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F2B7D"/>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1819248" y="2816932"/>
            <a:ext cx="8712968" cy="1224136"/>
          </a:xfrm>
        </p:spPr>
        <p:txBody>
          <a:bodyPr>
            <a:noAutofit/>
          </a:bodyPr>
          <a:lstStyle/>
          <a:p>
            <a:pPr algn="ctr"/>
            <a:r>
              <a:rPr lang="en-GB" sz="3000" b="1" dirty="0">
                <a:solidFill>
                  <a:schemeClr val="bg1"/>
                </a:solidFill>
              </a:rPr>
              <a:t>Thank you for your attention.</a:t>
            </a:r>
            <a:br>
              <a:rPr lang="en-GB" sz="3000" b="1" dirty="0">
                <a:solidFill>
                  <a:schemeClr val="bg1"/>
                </a:solidFill>
              </a:rPr>
            </a:br>
            <a:br>
              <a:rPr lang="en-GB" sz="3000" b="1" dirty="0">
                <a:solidFill>
                  <a:srgbClr val="B18A38"/>
                </a:solidFill>
              </a:rPr>
            </a:br>
            <a:r>
              <a:rPr lang="en-GB" sz="3000" b="1" dirty="0">
                <a:solidFill>
                  <a:srgbClr val="B18A38"/>
                </a:solidFill>
                <a:latin typeface="Arial" pitchFamily="34" charset="0"/>
                <a:cs typeface="Arial" pitchFamily="34" charset="0"/>
              </a:rPr>
              <a:t>ANY QUESTIONS?</a:t>
            </a:r>
          </a:p>
        </p:txBody>
      </p:sp>
      <p:sp>
        <p:nvSpPr>
          <p:cNvPr id="3" name="Slide Number Placeholder 2">
            <a:extLst>
              <a:ext uri="{FF2B5EF4-FFF2-40B4-BE49-F238E27FC236}">
                <a16:creationId xmlns:a16="http://schemas.microsoft.com/office/drawing/2014/main" id="{1F2A82F2-471F-417C-A344-04021FFDA86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8128F8F-2851-4536-A9C7-72A8F35850F7}" type="slidenum">
              <a:rPr kumimoji="0" lang="en-GB"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GB"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3447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3</a:t>
            </a:fld>
            <a:endParaRPr lang="en-GB"/>
          </a:p>
        </p:txBody>
      </p:sp>
      <p:sp>
        <p:nvSpPr>
          <p:cNvPr id="9" name="Title 1">
            <a:extLst>
              <a:ext uri="{FF2B5EF4-FFF2-40B4-BE49-F238E27FC236}">
                <a16:creationId xmlns:a16="http://schemas.microsoft.com/office/drawing/2014/main" id="{845CA1BE-F3F6-4B05-883D-DA8E2BDE60DE}"/>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Today</a:t>
            </a:r>
            <a:endParaRPr lang="en-GB" sz="3400" dirty="0"/>
          </a:p>
        </p:txBody>
      </p:sp>
      <p:sp>
        <p:nvSpPr>
          <p:cNvPr id="7" name="TextBox 6">
            <a:extLst>
              <a:ext uri="{FF2B5EF4-FFF2-40B4-BE49-F238E27FC236}">
                <a16:creationId xmlns:a16="http://schemas.microsoft.com/office/drawing/2014/main" id="{A651E983-8AEE-435C-BA83-AF4D9974A86D}"/>
              </a:ext>
            </a:extLst>
          </p:cNvPr>
          <p:cNvSpPr txBox="1"/>
          <p:nvPr/>
        </p:nvSpPr>
        <p:spPr>
          <a:xfrm>
            <a:off x="718820" y="824867"/>
            <a:ext cx="10754360" cy="3139321"/>
          </a:xfrm>
          <a:prstGeom prst="rect">
            <a:avLst/>
          </a:prstGeom>
          <a:noFill/>
        </p:spPr>
        <p:txBody>
          <a:bodyPr wrap="square" rtlCol="0">
            <a:spAutoFit/>
          </a:bodyPr>
          <a:lstStyle/>
          <a:p>
            <a:pPr marL="285750" indent="-285750">
              <a:buFont typeface="Arial" panose="020B0604020202020204" pitchFamily="34" charset="0"/>
              <a:buChar char="•"/>
            </a:pPr>
            <a:r>
              <a:rPr lang="en-GB" dirty="0"/>
              <a:t>Updating input names</a:t>
            </a:r>
          </a:p>
          <a:p>
            <a:pPr marL="285750" indent="-285750">
              <a:buFont typeface="Arial" panose="020B0604020202020204" pitchFamily="34" charset="0"/>
              <a:buChar char="•"/>
            </a:pPr>
            <a:r>
              <a:rPr lang="en-GB" dirty="0"/>
              <a:t>Product-of-Experts Gaussian Process results</a:t>
            </a:r>
          </a:p>
          <a:p>
            <a:pPr marL="742950" lvl="1" indent="-285750">
              <a:buFont typeface="Arial" panose="020B0604020202020204" pitchFamily="34" charset="0"/>
              <a:buChar char="•"/>
            </a:pPr>
            <a:r>
              <a:rPr lang="en-GB" dirty="0"/>
              <a:t>MK4</a:t>
            </a:r>
          </a:p>
          <a:p>
            <a:pPr marL="742950" lvl="1" indent="-285750">
              <a:buFont typeface="Arial" panose="020B0604020202020204" pitchFamily="34" charset="0"/>
              <a:buChar char="•"/>
            </a:pPr>
            <a:r>
              <a:rPr lang="en-GB" dirty="0"/>
              <a:t>ISRA</a:t>
            </a:r>
          </a:p>
          <a:p>
            <a:pPr marL="285750" indent="-285750">
              <a:buFont typeface="Arial" panose="020B0604020202020204" pitchFamily="34" charset="0"/>
              <a:buChar char="•"/>
            </a:pPr>
            <a:r>
              <a:rPr lang="en-GB" dirty="0"/>
              <a:t>Comparing MK4 and ISRA training data</a:t>
            </a:r>
          </a:p>
          <a:p>
            <a:pPr marL="285750" indent="-285750">
              <a:buFont typeface="Arial" panose="020B0604020202020204" pitchFamily="34" charset="0"/>
              <a:buChar char="•"/>
            </a:pPr>
            <a:r>
              <a:rPr lang="en-GB" dirty="0"/>
              <a:t>Which inputs are important?</a:t>
            </a:r>
          </a:p>
          <a:p>
            <a:pPr marL="285750" indent="-285750">
              <a:buFont typeface="Arial" panose="020B0604020202020204" pitchFamily="34" charset="0"/>
              <a:buChar char="•"/>
            </a:pPr>
            <a:r>
              <a:rPr lang="en-GB" dirty="0"/>
              <a:t>Generalised Product-of-Experts Gaussian Process</a:t>
            </a:r>
          </a:p>
          <a:p>
            <a:pPr marL="285750" indent="-285750">
              <a:buFont typeface="Arial" panose="020B0604020202020204" pitchFamily="34" charset="0"/>
              <a:buChar char="•"/>
            </a:pPr>
            <a:r>
              <a:rPr lang="en-GB" dirty="0"/>
              <a:t>Conclusions</a:t>
            </a:r>
          </a:p>
          <a:p>
            <a:pPr marL="285750" indent="-285750">
              <a:buFont typeface="Arial" panose="020B0604020202020204" pitchFamily="34" charset="0"/>
              <a:buChar char="•"/>
            </a:pPr>
            <a:endParaRPr lang="en-GB" dirty="0"/>
          </a:p>
          <a:p>
            <a:pPr marL="742950" lvl="1"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4280810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4</a:t>
            </a:fld>
            <a:endParaRPr lang="en-GB"/>
          </a:p>
        </p:txBody>
      </p:sp>
      <p:sp>
        <p:nvSpPr>
          <p:cNvPr id="10" name="Title 1">
            <a:extLst>
              <a:ext uri="{FF2B5EF4-FFF2-40B4-BE49-F238E27FC236}">
                <a16:creationId xmlns:a16="http://schemas.microsoft.com/office/drawing/2014/main" id="{9F9FBBB2-E245-47E7-A314-DDA90B51BF75}"/>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Updating Input Names</a:t>
            </a:r>
            <a:endParaRPr lang="en-GB" sz="3400" dirty="0"/>
          </a:p>
        </p:txBody>
      </p:sp>
      <p:pic>
        <p:nvPicPr>
          <p:cNvPr id="6" name="Picture 5" descr="Text&#10;&#10;Description automatically generated">
            <a:extLst>
              <a:ext uri="{FF2B5EF4-FFF2-40B4-BE49-F238E27FC236}">
                <a16:creationId xmlns:a16="http://schemas.microsoft.com/office/drawing/2014/main" id="{5DB3392F-67A7-4BFC-BB5E-E7E62CEE89DD}"/>
              </a:ext>
            </a:extLst>
          </p:cNvPr>
          <p:cNvPicPr>
            <a:picLocks noChangeAspect="1"/>
          </p:cNvPicPr>
          <p:nvPr/>
        </p:nvPicPr>
        <p:blipFill>
          <a:blip r:embed="rId2"/>
          <a:stretch>
            <a:fillRect/>
          </a:stretch>
        </p:blipFill>
        <p:spPr>
          <a:xfrm>
            <a:off x="320040" y="2651687"/>
            <a:ext cx="5059069" cy="3952948"/>
          </a:xfrm>
          <a:prstGeom prst="rect">
            <a:avLst/>
          </a:prstGeom>
        </p:spPr>
      </p:pic>
      <p:pic>
        <p:nvPicPr>
          <p:cNvPr id="3" name="Picture 2" descr="Graphical user interface, application&#10;&#10;Description automatically generated with medium confidence">
            <a:extLst>
              <a:ext uri="{FF2B5EF4-FFF2-40B4-BE49-F238E27FC236}">
                <a16:creationId xmlns:a16="http://schemas.microsoft.com/office/drawing/2014/main" id="{D4675304-859A-45EE-8D11-256172C075B1}"/>
              </a:ext>
            </a:extLst>
          </p:cNvPr>
          <p:cNvPicPr>
            <a:picLocks noChangeAspect="1"/>
          </p:cNvPicPr>
          <p:nvPr/>
        </p:nvPicPr>
        <p:blipFill>
          <a:blip r:embed="rId3"/>
          <a:stretch>
            <a:fillRect/>
          </a:stretch>
        </p:blipFill>
        <p:spPr>
          <a:xfrm>
            <a:off x="320040" y="1059306"/>
            <a:ext cx="8341360" cy="1388979"/>
          </a:xfrm>
          <a:prstGeom prst="rect">
            <a:avLst/>
          </a:prstGeom>
        </p:spPr>
      </p:pic>
      <p:sp>
        <p:nvSpPr>
          <p:cNvPr id="2" name="TextBox 1">
            <a:extLst>
              <a:ext uri="{FF2B5EF4-FFF2-40B4-BE49-F238E27FC236}">
                <a16:creationId xmlns:a16="http://schemas.microsoft.com/office/drawing/2014/main" id="{3E5114D3-C742-47D0-90C6-CF75045EC7F8}"/>
              </a:ext>
            </a:extLst>
          </p:cNvPr>
          <p:cNvSpPr txBox="1"/>
          <p:nvPr/>
        </p:nvSpPr>
        <p:spPr>
          <a:xfrm>
            <a:off x="6812280" y="2651687"/>
            <a:ext cx="4592320" cy="923330"/>
          </a:xfrm>
          <a:prstGeom prst="rect">
            <a:avLst/>
          </a:prstGeom>
          <a:noFill/>
        </p:spPr>
        <p:txBody>
          <a:bodyPr wrap="square" rtlCol="0">
            <a:spAutoFit/>
          </a:bodyPr>
          <a:lstStyle/>
          <a:p>
            <a:r>
              <a:rPr lang="en-GB" dirty="0"/>
              <a:t>Inputs changed to match those used in the control room (and noted in ‘Input Pre-processing’ spreadsheet).</a:t>
            </a:r>
          </a:p>
        </p:txBody>
      </p:sp>
      <p:cxnSp>
        <p:nvCxnSpPr>
          <p:cNvPr id="8" name="Straight Arrow Connector 7">
            <a:extLst>
              <a:ext uri="{FF2B5EF4-FFF2-40B4-BE49-F238E27FC236}">
                <a16:creationId xmlns:a16="http://schemas.microsoft.com/office/drawing/2014/main" id="{6AA98694-8ACE-4612-B3E2-B2AE002AC372}"/>
              </a:ext>
            </a:extLst>
          </p:cNvPr>
          <p:cNvCxnSpPr/>
          <p:nvPr/>
        </p:nvCxnSpPr>
        <p:spPr>
          <a:xfrm flipH="1" flipV="1">
            <a:off x="6380480" y="2341880"/>
            <a:ext cx="431800" cy="49276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C2384BD0-5EE5-4A67-B51A-D3B98590B8B6}"/>
              </a:ext>
            </a:extLst>
          </p:cNvPr>
          <p:cNvSpPr txBox="1"/>
          <p:nvPr/>
        </p:nvSpPr>
        <p:spPr>
          <a:xfrm>
            <a:off x="6944360" y="4155440"/>
            <a:ext cx="4460240" cy="923330"/>
          </a:xfrm>
          <a:prstGeom prst="rect">
            <a:avLst/>
          </a:prstGeom>
          <a:noFill/>
        </p:spPr>
        <p:txBody>
          <a:bodyPr wrap="square" rtlCol="0">
            <a:spAutoFit/>
          </a:bodyPr>
          <a:lstStyle/>
          <a:p>
            <a:r>
              <a:rPr lang="en-GB" dirty="0"/>
              <a:t>The pre-processing applied to each signal can now be printed – may be useful when the model is deployed on Sequoia.</a:t>
            </a:r>
          </a:p>
        </p:txBody>
      </p:sp>
      <p:cxnSp>
        <p:nvCxnSpPr>
          <p:cNvPr id="12" name="Straight Arrow Connector 11">
            <a:extLst>
              <a:ext uri="{FF2B5EF4-FFF2-40B4-BE49-F238E27FC236}">
                <a16:creationId xmlns:a16="http://schemas.microsoft.com/office/drawing/2014/main" id="{49380064-4702-47C8-8803-B99FCD8441F5}"/>
              </a:ext>
            </a:extLst>
          </p:cNvPr>
          <p:cNvCxnSpPr>
            <a:stCxn id="9" idx="1"/>
            <a:endCxn id="6" idx="3"/>
          </p:cNvCxnSpPr>
          <p:nvPr/>
        </p:nvCxnSpPr>
        <p:spPr>
          <a:xfrm flipH="1">
            <a:off x="5379109" y="4617105"/>
            <a:ext cx="1565251" cy="1105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28412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5</a:t>
            </a:fld>
            <a:endParaRPr lang="en-GB"/>
          </a:p>
        </p:txBody>
      </p:sp>
      <p:sp>
        <p:nvSpPr>
          <p:cNvPr id="10" name="Title 1">
            <a:extLst>
              <a:ext uri="{FF2B5EF4-FFF2-40B4-BE49-F238E27FC236}">
                <a16:creationId xmlns:a16="http://schemas.microsoft.com/office/drawing/2014/main" id="{9F9FBBB2-E245-47E7-A314-DDA90B51BF75}"/>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Updating Input Names</a:t>
            </a:r>
            <a:endParaRPr lang="en-GB" sz="3400" dirty="0"/>
          </a:p>
        </p:txBody>
      </p:sp>
      <p:pic>
        <p:nvPicPr>
          <p:cNvPr id="3" name="Picture 2" descr="Diagram&#10;&#10;Description automatically generated">
            <a:extLst>
              <a:ext uri="{FF2B5EF4-FFF2-40B4-BE49-F238E27FC236}">
                <a16:creationId xmlns:a16="http://schemas.microsoft.com/office/drawing/2014/main" id="{0FDDBCB6-6034-47B7-AD2A-98273057E353}"/>
              </a:ext>
            </a:extLst>
          </p:cNvPr>
          <p:cNvPicPr>
            <a:picLocks noChangeAspect="1"/>
          </p:cNvPicPr>
          <p:nvPr/>
        </p:nvPicPr>
        <p:blipFill rotWithShape="1">
          <a:blip r:embed="rId2"/>
          <a:srcRect l="9851" t="45245" r="11679" b="9704"/>
          <a:stretch/>
        </p:blipFill>
        <p:spPr>
          <a:xfrm>
            <a:off x="1168400" y="2021602"/>
            <a:ext cx="9104812" cy="3484880"/>
          </a:xfrm>
          <a:prstGeom prst="rect">
            <a:avLst/>
          </a:prstGeom>
        </p:spPr>
      </p:pic>
      <p:sp>
        <p:nvSpPr>
          <p:cNvPr id="6" name="TextBox 5">
            <a:extLst>
              <a:ext uri="{FF2B5EF4-FFF2-40B4-BE49-F238E27FC236}">
                <a16:creationId xmlns:a16="http://schemas.microsoft.com/office/drawing/2014/main" id="{1476DE92-D617-483F-BDEF-3C7823AD994D}"/>
              </a:ext>
            </a:extLst>
          </p:cNvPr>
          <p:cNvSpPr txBox="1"/>
          <p:nvPr/>
        </p:nvSpPr>
        <p:spPr>
          <a:xfrm>
            <a:off x="1071880" y="1046480"/>
            <a:ext cx="10388600" cy="369332"/>
          </a:xfrm>
          <a:prstGeom prst="rect">
            <a:avLst/>
          </a:prstGeom>
          <a:noFill/>
        </p:spPr>
        <p:txBody>
          <a:bodyPr wrap="square" rtlCol="0">
            <a:spAutoFit/>
          </a:bodyPr>
          <a:lstStyle/>
          <a:p>
            <a:r>
              <a:rPr lang="en-GB" dirty="0"/>
              <a:t>The inputs used in the following results:</a:t>
            </a:r>
          </a:p>
        </p:txBody>
      </p:sp>
    </p:spTree>
    <p:extLst>
      <p:ext uri="{BB962C8B-B14F-4D97-AF65-F5344CB8AC3E}">
        <p14:creationId xmlns:p14="http://schemas.microsoft.com/office/powerpoint/2010/main" val="605544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6</a:t>
            </a:fld>
            <a:endParaRPr lang="en-GB"/>
          </a:p>
        </p:txBody>
      </p:sp>
      <p:sp>
        <p:nvSpPr>
          <p:cNvPr id="10" name="Title 1">
            <a:extLst>
              <a:ext uri="{FF2B5EF4-FFF2-40B4-BE49-F238E27FC236}">
                <a16:creationId xmlns:a16="http://schemas.microsoft.com/office/drawing/2014/main" id="{9F9FBBB2-E245-47E7-A314-DDA90B51BF75}"/>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Product-of-Experts Gaussian Process Results </a:t>
            </a:r>
            <a:endParaRPr lang="en-GB" sz="3400" dirty="0"/>
          </a:p>
        </p:txBody>
      </p:sp>
      <p:sp>
        <p:nvSpPr>
          <p:cNvPr id="2" name="TextBox 1">
            <a:extLst>
              <a:ext uri="{FF2B5EF4-FFF2-40B4-BE49-F238E27FC236}">
                <a16:creationId xmlns:a16="http://schemas.microsoft.com/office/drawing/2014/main" id="{35DDC4D6-6F13-44E5-8A4B-C73B72891F09}"/>
              </a:ext>
            </a:extLst>
          </p:cNvPr>
          <p:cNvSpPr txBox="1"/>
          <p:nvPr/>
        </p:nvSpPr>
        <p:spPr>
          <a:xfrm>
            <a:off x="680720" y="1146503"/>
            <a:ext cx="11023600" cy="3693319"/>
          </a:xfrm>
          <a:prstGeom prst="rect">
            <a:avLst/>
          </a:prstGeom>
          <a:noFill/>
        </p:spPr>
        <p:txBody>
          <a:bodyPr wrap="square" rtlCol="0">
            <a:spAutoFit/>
          </a:bodyPr>
          <a:lstStyle/>
          <a:p>
            <a:pPr marL="285750" indent="-285750">
              <a:buFont typeface="Arial" panose="020B0604020202020204" pitchFamily="34" charset="0"/>
              <a:buChar char="•"/>
            </a:pPr>
            <a:r>
              <a:rPr lang="en-GB" dirty="0"/>
              <a:t>The Product-of-Experts Gaussian Process (PoE-GP) approach allowed us to:</a:t>
            </a:r>
          </a:p>
          <a:p>
            <a:pPr marL="742950" lvl="1" indent="-285750">
              <a:buFont typeface="Arial" panose="020B0604020202020204" pitchFamily="34" charset="0"/>
              <a:buChar char="•"/>
            </a:pPr>
            <a:r>
              <a:rPr lang="en-GB" dirty="0"/>
              <a:t>Scale the GP model to larger datasets</a:t>
            </a:r>
          </a:p>
          <a:p>
            <a:pPr marL="742950" lvl="1" indent="-285750">
              <a:buFont typeface="Arial" panose="020B0604020202020204" pitchFamily="34" charset="0"/>
              <a:buChar char="•"/>
            </a:pPr>
            <a:r>
              <a:rPr lang="en-GB" dirty="0"/>
              <a:t>Bring in ‘experts’ that cover important events</a:t>
            </a:r>
          </a:p>
          <a:p>
            <a:pPr marL="285750" indent="-285750">
              <a:buFont typeface="Arial" panose="020B0604020202020204" pitchFamily="34" charset="0"/>
              <a:buChar char="•"/>
            </a:pPr>
            <a:r>
              <a:rPr lang="en-GB" dirty="0"/>
              <a:t>Last week we were still observing the ‘flatlining’ behaviour, despite previous success of the GP model using a subset of the training data we are now employing.</a:t>
            </a:r>
          </a:p>
          <a:p>
            <a:pPr marL="285750" indent="-285750">
              <a:buFont typeface="Arial" panose="020B0604020202020204" pitchFamily="34" charset="0"/>
              <a:buChar char="•"/>
            </a:pPr>
            <a:r>
              <a:rPr lang="en-GB" dirty="0"/>
              <a:t>It was suggested that this could be overcome using a ‘Generalised’ PoE-GP (more on this later).</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Further investigations revealed that:</a:t>
            </a:r>
          </a:p>
          <a:p>
            <a:pPr marL="742950" lvl="1" indent="-285750">
              <a:buFont typeface="Arial" panose="020B0604020202020204" pitchFamily="34" charset="0"/>
              <a:buChar char="•"/>
            </a:pPr>
            <a:r>
              <a:rPr lang="en-GB" dirty="0"/>
              <a:t>The parameters of the PoE-GP are found using a ‘hill climbing’ approach, but were often getting stuck in local maxima. Resolved by randomising the initial parameter estimates.</a:t>
            </a:r>
          </a:p>
          <a:p>
            <a:pPr marL="742950" lvl="1" indent="-285750">
              <a:buFont typeface="Arial" panose="020B0604020202020204" pitchFamily="34" charset="0"/>
              <a:buChar char="•"/>
            </a:pPr>
            <a:r>
              <a:rPr lang="en-GB" dirty="0"/>
              <a:t>Not one GP with the same hyperparameters can accurately represent all of the different furnace states i.e. the sensitivity of the model to different inputs depends on the furnace state.</a:t>
            </a:r>
          </a:p>
          <a:p>
            <a:pPr marL="742950" lvl="1" indent="-285750">
              <a:buFont typeface="Arial" panose="020B0604020202020204" pitchFamily="34" charset="0"/>
              <a:buChar char="•"/>
            </a:pPr>
            <a:endParaRPr lang="en-GB" dirty="0"/>
          </a:p>
        </p:txBody>
      </p:sp>
    </p:spTree>
    <p:extLst>
      <p:ext uri="{BB962C8B-B14F-4D97-AF65-F5344CB8AC3E}">
        <p14:creationId xmlns:p14="http://schemas.microsoft.com/office/powerpoint/2010/main" val="3764369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7</a:t>
            </a:fld>
            <a:endParaRPr lang="en-GB"/>
          </a:p>
        </p:txBody>
      </p:sp>
      <p:sp>
        <p:nvSpPr>
          <p:cNvPr id="10" name="Title 1">
            <a:extLst>
              <a:ext uri="{FF2B5EF4-FFF2-40B4-BE49-F238E27FC236}">
                <a16:creationId xmlns:a16="http://schemas.microsoft.com/office/drawing/2014/main" id="{9F9FBBB2-E245-47E7-A314-DDA90B51BF75}"/>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Product-of-Experts Gaussian Process Results </a:t>
            </a:r>
            <a:endParaRPr lang="en-GB" sz="3400" dirty="0"/>
          </a:p>
        </p:txBody>
      </p:sp>
      <p:sp>
        <p:nvSpPr>
          <p:cNvPr id="2" name="TextBox 1">
            <a:extLst>
              <a:ext uri="{FF2B5EF4-FFF2-40B4-BE49-F238E27FC236}">
                <a16:creationId xmlns:a16="http://schemas.microsoft.com/office/drawing/2014/main" id="{35DDC4D6-6F13-44E5-8A4B-C73B72891F09}"/>
              </a:ext>
            </a:extLst>
          </p:cNvPr>
          <p:cNvSpPr txBox="1"/>
          <p:nvPr/>
        </p:nvSpPr>
        <p:spPr>
          <a:xfrm>
            <a:off x="680720" y="1146503"/>
            <a:ext cx="11023600" cy="3416320"/>
          </a:xfrm>
          <a:prstGeom prst="rect">
            <a:avLst/>
          </a:prstGeom>
          <a:noFill/>
        </p:spPr>
        <p:txBody>
          <a:bodyPr wrap="square" rtlCol="0">
            <a:spAutoFit/>
          </a:bodyPr>
          <a:lstStyle/>
          <a:p>
            <a:r>
              <a:rPr lang="en-GB" dirty="0"/>
              <a:t>In the following:</a:t>
            </a:r>
          </a:p>
          <a:p>
            <a:pPr marL="742950" lvl="1" indent="-285750">
              <a:buFont typeface="Arial" panose="020B0604020202020204" pitchFamily="34" charset="0"/>
              <a:buChar char="•"/>
            </a:pPr>
            <a:r>
              <a:rPr lang="en-GB" dirty="0"/>
              <a:t>The Independent PoE-GP model (where each ‘expert’ is allowed different hyperparameters).</a:t>
            </a:r>
          </a:p>
          <a:p>
            <a:pPr marL="742950" lvl="1" indent="-285750">
              <a:buFont typeface="Arial" panose="020B0604020202020204" pitchFamily="34" charset="0"/>
              <a:buChar char="•"/>
            </a:pPr>
            <a:r>
              <a:rPr lang="en-GB" dirty="0"/>
              <a:t>Randomised initialisation of the  parameter search for each model. </a:t>
            </a:r>
          </a:p>
          <a:p>
            <a:pPr marL="742950" lvl="1" indent="-285750">
              <a:buFont typeface="Arial" panose="020B0604020202020204" pitchFamily="34" charset="0"/>
              <a:buChar char="•"/>
            </a:pPr>
            <a:r>
              <a:rPr lang="en-GB" dirty="0"/>
              <a:t>Trains on the dataset (15,000 points) in less than 10 minutes.</a:t>
            </a:r>
          </a:p>
          <a:p>
            <a:pPr marL="742950" lvl="1" indent="-285750">
              <a:buFont typeface="Arial" panose="020B0604020202020204" pitchFamily="34" charset="0"/>
              <a:buChar char="•"/>
            </a:pPr>
            <a:r>
              <a:rPr lang="en-GB" dirty="0"/>
              <a:t>Each prediction takes around 1 second – fine for us so long as it’s less than 20 minutes!</a:t>
            </a:r>
          </a:p>
          <a:p>
            <a:pPr marL="742950" lvl="1" indent="-285750">
              <a:buFont typeface="Arial" panose="020B0604020202020204" pitchFamily="34" charset="0"/>
              <a:buChar char="•"/>
            </a:pPr>
            <a:r>
              <a:rPr lang="en-GB" dirty="0"/>
              <a:t>Python is slow so lots of scope for speed-up if we need it.</a:t>
            </a:r>
          </a:p>
          <a:p>
            <a:pPr marL="742950" lvl="1" indent="-285750">
              <a:buFont typeface="Arial" panose="020B0604020202020204" pitchFamily="34" charset="0"/>
              <a:buChar char="•"/>
            </a:pPr>
            <a:r>
              <a:rPr lang="en-GB" dirty="0"/>
              <a:t>Time-varying Linear Regression, with a fast learning rate, is included as an experiment.</a:t>
            </a:r>
          </a:p>
          <a:p>
            <a:pPr marL="742950" lvl="1" indent="-285750">
              <a:buFont typeface="Arial" panose="020B0604020202020204" pitchFamily="34" charset="0"/>
              <a:buChar char="•"/>
            </a:pPr>
            <a:r>
              <a:rPr lang="en-GB" dirty="0"/>
              <a:t>ANN results removed for now.</a:t>
            </a:r>
          </a:p>
          <a:p>
            <a:pPr marL="742950" lvl="1" indent="-285750">
              <a:buFont typeface="Arial" panose="020B0604020202020204" pitchFamily="34" charset="0"/>
              <a:buChar char="•"/>
            </a:pPr>
            <a:r>
              <a:rPr lang="en-GB" dirty="0"/>
              <a:t>PoE GP plots now include confidence bounds</a:t>
            </a:r>
          </a:p>
          <a:p>
            <a:pPr marL="1200150" lvl="2" indent="-285750">
              <a:buFont typeface="Arial" panose="020B0604020202020204" pitchFamily="34" charset="0"/>
              <a:buChar char="•"/>
            </a:pPr>
            <a:r>
              <a:rPr lang="en-GB" dirty="0"/>
              <a:t>Note: the literature reports some cases where the confidence bounds are “overly optimistic”.</a:t>
            </a:r>
          </a:p>
          <a:p>
            <a:pPr marL="1200150" lvl="2" indent="-285750">
              <a:buFont typeface="Arial" panose="020B0604020202020204" pitchFamily="34" charset="0"/>
              <a:buChar char="•"/>
            </a:pPr>
            <a:r>
              <a:rPr lang="en-GB" dirty="0"/>
              <a:t>This is dependent on the problem at hand and the no. of experts used.</a:t>
            </a:r>
          </a:p>
          <a:p>
            <a:pPr marL="1200150" lvl="2" indent="-285750">
              <a:buFont typeface="Arial" panose="020B0604020202020204" pitchFamily="34" charset="0"/>
              <a:buChar char="•"/>
            </a:pPr>
            <a:r>
              <a:rPr lang="en-GB" dirty="0"/>
              <a:t>Here we include the confidence bounds anyway, so that we can judge their suitability.</a:t>
            </a:r>
          </a:p>
        </p:txBody>
      </p:sp>
    </p:spTree>
    <p:extLst>
      <p:ext uri="{BB962C8B-B14F-4D97-AF65-F5344CB8AC3E}">
        <p14:creationId xmlns:p14="http://schemas.microsoft.com/office/powerpoint/2010/main" val="1154607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8</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Product-of-Experts Gaussian Process Results (MK4) </a:t>
            </a:r>
            <a:endParaRPr lang="en-GB" sz="3400" dirty="0"/>
          </a:p>
        </p:txBody>
      </p:sp>
      <p:pic>
        <p:nvPicPr>
          <p:cNvPr id="8" name="Picture 7" descr="Diagram&#10;&#10;Description automatically generated">
            <a:extLst>
              <a:ext uri="{FF2B5EF4-FFF2-40B4-BE49-F238E27FC236}">
                <a16:creationId xmlns:a16="http://schemas.microsoft.com/office/drawing/2014/main" id="{9550D916-2B04-4F74-A3E7-449A731A69BA}"/>
              </a:ext>
            </a:extLst>
          </p:cNvPr>
          <p:cNvPicPr>
            <a:picLocks noChangeAspect="1"/>
          </p:cNvPicPr>
          <p:nvPr/>
        </p:nvPicPr>
        <p:blipFill rotWithShape="1">
          <a:blip r:embed="rId2"/>
          <a:srcRect l="10000" t="519" r="12173" b="11037"/>
          <a:stretch/>
        </p:blipFill>
        <p:spPr>
          <a:xfrm>
            <a:off x="462280" y="1003300"/>
            <a:ext cx="6403523" cy="4851400"/>
          </a:xfrm>
          <a:prstGeom prst="rect">
            <a:avLst/>
          </a:prstGeom>
        </p:spPr>
      </p:pic>
      <p:sp>
        <p:nvSpPr>
          <p:cNvPr id="9" name="TextBox 8">
            <a:extLst>
              <a:ext uri="{FF2B5EF4-FFF2-40B4-BE49-F238E27FC236}">
                <a16:creationId xmlns:a16="http://schemas.microsoft.com/office/drawing/2014/main" id="{D521ECA3-5FA9-4755-81EA-EBFA2A040993}"/>
              </a:ext>
            </a:extLst>
          </p:cNvPr>
          <p:cNvSpPr txBox="1"/>
          <p:nvPr/>
        </p:nvSpPr>
        <p:spPr>
          <a:xfrm>
            <a:off x="7244080" y="1473200"/>
            <a:ext cx="3683000" cy="923330"/>
          </a:xfrm>
          <a:prstGeom prst="rect">
            <a:avLst/>
          </a:prstGeom>
          <a:noFill/>
        </p:spPr>
        <p:txBody>
          <a:bodyPr wrap="square" rtlCol="0">
            <a:spAutoFit/>
          </a:bodyPr>
          <a:lstStyle/>
          <a:p>
            <a:pPr marL="285750" indent="-285750">
              <a:buFont typeface="Arial" panose="020B0604020202020204" pitchFamily="34" charset="0"/>
              <a:buChar char="•"/>
            </a:pPr>
            <a:r>
              <a:rPr lang="en-GB" dirty="0"/>
              <a:t>The usual ‘flatlining’ behaviour that we see when the model is applied far from the training data.</a:t>
            </a:r>
          </a:p>
        </p:txBody>
      </p:sp>
    </p:spTree>
    <p:extLst>
      <p:ext uri="{BB962C8B-B14F-4D97-AF65-F5344CB8AC3E}">
        <p14:creationId xmlns:p14="http://schemas.microsoft.com/office/powerpoint/2010/main" val="32552768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08128F8F-2851-4536-A9C7-72A8F35850F7}" type="slidenum">
              <a:rPr lang="en-GB" smtClean="0"/>
              <a:t>9</a:t>
            </a:fld>
            <a:endParaRPr lang="en-GB"/>
          </a:p>
        </p:txBody>
      </p:sp>
      <p:sp>
        <p:nvSpPr>
          <p:cNvPr id="7" name="Title 1">
            <a:extLst>
              <a:ext uri="{FF2B5EF4-FFF2-40B4-BE49-F238E27FC236}">
                <a16:creationId xmlns:a16="http://schemas.microsoft.com/office/drawing/2014/main" id="{88486AE1-23AA-479D-B1A8-002558551857}"/>
              </a:ext>
            </a:extLst>
          </p:cNvPr>
          <p:cNvSpPr>
            <a:spLocks noGrp="1"/>
          </p:cNvSpPr>
          <p:nvPr>
            <p:ph type="title"/>
          </p:nvPr>
        </p:nvSpPr>
        <p:spPr>
          <a:xfrm>
            <a:off x="838200" y="339862"/>
            <a:ext cx="10515600" cy="353965"/>
          </a:xfrm>
        </p:spPr>
        <p:txBody>
          <a:bodyPr>
            <a:normAutofit fontScale="90000"/>
          </a:bodyPr>
          <a:lstStyle/>
          <a:p>
            <a:r>
              <a:rPr lang="en-GB" sz="3400" b="1" dirty="0">
                <a:solidFill>
                  <a:srgbClr val="B18A38"/>
                </a:solidFill>
                <a:latin typeface="Arial" panose="020B0604020202020204" pitchFamily="34" charset="0"/>
                <a:cs typeface="Arial" panose="020B0604020202020204" pitchFamily="34" charset="0"/>
              </a:rPr>
              <a:t>Product-of-Experts Gaussian Process Results (MK4) </a:t>
            </a:r>
            <a:endParaRPr lang="en-GB" sz="3400" dirty="0"/>
          </a:p>
        </p:txBody>
      </p:sp>
      <p:sp>
        <p:nvSpPr>
          <p:cNvPr id="9" name="TextBox 8">
            <a:extLst>
              <a:ext uri="{FF2B5EF4-FFF2-40B4-BE49-F238E27FC236}">
                <a16:creationId xmlns:a16="http://schemas.microsoft.com/office/drawing/2014/main" id="{D521ECA3-5FA9-4755-81EA-EBFA2A040993}"/>
              </a:ext>
            </a:extLst>
          </p:cNvPr>
          <p:cNvSpPr txBox="1"/>
          <p:nvPr/>
        </p:nvSpPr>
        <p:spPr>
          <a:xfrm>
            <a:off x="7244080" y="1473200"/>
            <a:ext cx="3683000" cy="1754326"/>
          </a:xfrm>
          <a:prstGeom prst="rect">
            <a:avLst/>
          </a:prstGeom>
          <a:noFill/>
        </p:spPr>
        <p:txBody>
          <a:bodyPr wrap="square" rtlCol="0">
            <a:spAutoFit/>
          </a:bodyPr>
          <a:lstStyle/>
          <a:p>
            <a:pPr marL="285750" indent="-285750">
              <a:buFont typeface="Arial" panose="020B0604020202020204" pitchFamily="34" charset="0"/>
              <a:buChar char="•"/>
            </a:pPr>
            <a:r>
              <a:rPr lang="en-GB" dirty="0"/>
              <a:t>Things look a lot better around April 2021.</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This corresponds with the furnace state passing through some dense regions of the PCA plot.</a:t>
            </a:r>
          </a:p>
        </p:txBody>
      </p:sp>
      <p:pic>
        <p:nvPicPr>
          <p:cNvPr id="3" name="Picture 2" descr="Diagram&#10;&#10;Description automatically generated">
            <a:extLst>
              <a:ext uri="{FF2B5EF4-FFF2-40B4-BE49-F238E27FC236}">
                <a16:creationId xmlns:a16="http://schemas.microsoft.com/office/drawing/2014/main" id="{B1CAE43C-929A-4207-916D-A046A84547A3}"/>
              </a:ext>
            </a:extLst>
          </p:cNvPr>
          <p:cNvPicPr>
            <a:picLocks noChangeAspect="1"/>
          </p:cNvPicPr>
          <p:nvPr/>
        </p:nvPicPr>
        <p:blipFill rotWithShape="1">
          <a:blip r:embed="rId2"/>
          <a:srcRect l="7778" r="11481" b="9037"/>
          <a:stretch/>
        </p:blipFill>
        <p:spPr>
          <a:xfrm>
            <a:off x="233680" y="1051560"/>
            <a:ext cx="6756917" cy="5074920"/>
          </a:xfrm>
          <a:prstGeom prst="rect">
            <a:avLst/>
          </a:prstGeom>
        </p:spPr>
      </p:pic>
    </p:spTree>
    <p:extLst>
      <p:ext uri="{BB962C8B-B14F-4D97-AF65-F5344CB8AC3E}">
        <p14:creationId xmlns:p14="http://schemas.microsoft.com/office/powerpoint/2010/main" val="1656117669"/>
      </p:ext>
    </p:extLst>
  </p:cSld>
  <p:clrMapOvr>
    <a:masterClrMapping/>
  </p:clrMapOvr>
</p:sld>
</file>

<file path=ppt/theme/theme1.xml><?xml version="1.0" encoding="utf-8"?>
<a:theme xmlns:a="http://schemas.openxmlformats.org/drawingml/2006/main" name="3_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8100">
          <a:solidFill>
            <a:srgbClr val="FF000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38100">
          <a:solidFill>
            <a:srgbClr val="FF0000"/>
          </a:solidFill>
          <a:tailEnd type="triangle"/>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8100">
          <a:solidFill>
            <a:srgbClr val="FF000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38100">
          <a:solidFill>
            <a:srgbClr val="FF0000"/>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54465209625D4CB369453FB2E2B467" ma:contentTypeVersion="6" ma:contentTypeDescription="Create a new document." ma:contentTypeScope="" ma:versionID="f2f955f05461eb9b22d7b185a228daa3">
  <xsd:schema xmlns:xsd="http://www.w3.org/2001/XMLSchema" xmlns:xs="http://www.w3.org/2001/XMLSchema" xmlns:p="http://schemas.microsoft.com/office/2006/metadata/properties" xmlns:ns2="c6535d9a-7d45-4ead-bb0b-dea21fd11d16" targetNamespace="http://schemas.microsoft.com/office/2006/metadata/properties" ma:root="true" ma:fieldsID="7e7f3b8bac52a1123316c2ba2a559409" ns2:_="">
    <xsd:import namespace="c6535d9a-7d45-4ead-bb0b-dea21fd11d1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6535d9a-7d45-4ead-bb0b-dea21fd11d1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7A7CF59-A7AF-476B-A3D2-2ABD24B0B5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6535d9a-7d45-4ead-bb0b-dea21fd11d1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41EC74E-BCA9-4ADE-8A96-153DC1193A29}">
  <ds:schemaRefs>
    <ds:schemaRef ds:uri="http://purl.org/dc/dcmitype/"/>
    <ds:schemaRef ds:uri="http://purl.org/dc/elements/1.1/"/>
    <ds:schemaRef ds:uri="http://schemas.microsoft.com/office/2006/documentManagement/types"/>
    <ds:schemaRef ds:uri="http://www.w3.org/XML/1998/namespace"/>
    <ds:schemaRef ds:uri="http://purl.org/dc/terms/"/>
    <ds:schemaRef ds:uri="http://schemas.openxmlformats.org/package/2006/metadata/core-properties"/>
    <ds:schemaRef ds:uri="http://schemas.microsoft.com/office/infopath/2007/PartnerControls"/>
    <ds:schemaRef ds:uri="c6535d9a-7d45-4ead-bb0b-dea21fd11d16"/>
    <ds:schemaRef ds:uri="http://schemas.microsoft.com/office/2006/metadata/properties"/>
  </ds:schemaRefs>
</ds:datastoreItem>
</file>

<file path=customXml/itemProps3.xml><?xml version="1.0" encoding="utf-8"?>
<ds:datastoreItem xmlns:ds="http://schemas.openxmlformats.org/officeDocument/2006/customXml" ds:itemID="{CC49DF4B-3BA3-4372-804A-3BF851B9F06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1517</Words>
  <Application>Microsoft Office PowerPoint</Application>
  <PresentationFormat>Widescreen</PresentationFormat>
  <Paragraphs>241</Paragraphs>
  <Slides>27</Slides>
  <Notes>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27</vt:i4>
      </vt:variant>
    </vt:vector>
  </HeadingPairs>
  <TitlesOfParts>
    <vt:vector size="32" baseType="lpstr">
      <vt:lpstr>Arial</vt:lpstr>
      <vt:lpstr>Calibri</vt:lpstr>
      <vt:lpstr>Calibri Light</vt:lpstr>
      <vt:lpstr>3_Office Theme</vt:lpstr>
      <vt:lpstr>4_Office Theme</vt:lpstr>
      <vt:lpstr>NSG Pilkington – University of Liverpool Machine Learning Project:  11/08/2021</vt:lpstr>
      <vt:lpstr>Last Week</vt:lpstr>
      <vt:lpstr>Today</vt:lpstr>
      <vt:lpstr>Updating Input Names</vt:lpstr>
      <vt:lpstr>Updating Input Names</vt:lpstr>
      <vt:lpstr>Product-of-Experts Gaussian Process Results </vt:lpstr>
      <vt:lpstr>Product-of-Experts Gaussian Process Results </vt:lpstr>
      <vt:lpstr>Product-of-Experts Gaussian Process Results (MK4) </vt:lpstr>
      <vt:lpstr>Product-of-Experts Gaussian Process Results (MK4) </vt:lpstr>
      <vt:lpstr>Product-of-Experts Gaussian Process Results (MK4)</vt:lpstr>
      <vt:lpstr>Product-of-Experts Gaussian Process Results (MK4) </vt:lpstr>
      <vt:lpstr>Product-of-Experts Gaussian Process Results (ISRA) </vt:lpstr>
      <vt:lpstr>Product-of-Experts Gaussian Process Results (ISRA) </vt:lpstr>
      <vt:lpstr>Product-of-Experts Gaussian Process Results (ISRA) </vt:lpstr>
      <vt:lpstr>Comparing MK4 and ISRA Training Data</vt:lpstr>
      <vt:lpstr>Which Inputs are Important?</vt:lpstr>
      <vt:lpstr>Which Inputs are Important?</vt:lpstr>
      <vt:lpstr>Generalised Product-of-Experts Gaussian Processes</vt:lpstr>
      <vt:lpstr>Generalised Product-of-Experts Gaussian Processes</vt:lpstr>
      <vt:lpstr>Generalised Product-of-Experts Gaussian Process</vt:lpstr>
      <vt:lpstr>Generalised Product-of-Experts Gaussian Process</vt:lpstr>
      <vt:lpstr>Generalised Product-of-Experts Gaussian Process</vt:lpstr>
      <vt:lpstr>Conclusions</vt:lpstr>
      <vt:lpstr>Conclusions</vt:lpstr>
      <vt:lpstr>Conclusions</vt:lpstr>
      <vt:lpstr>Conclusions</vt:lpstr>
      <vt:lpstr>Thank you for your attention.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NSG Pilkington – University of Liverpool Machine Learning Project:  25/11/2020</dc:title>
  <dc:creator>Diego Echeverria</dc:creator>
  <cp:lastModifiedBy>Peter Green</cp:lastModifiedBy>
  <cp:revision>1797</cp:revision>
  <dcterms:created xsi:type="dcterms:W3CDTF">2020-12-01T17:36:12Z</dcterms:created>
  <dcterms:modified xsi:type="dcterms:W3CDTF">2021-08-11T12:20:24Z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0x0101005754465209625D4CB369453FB2E2B467</vt:lpwstr>
  </property>
</Properties>
</file>

<file path=docProps/thumbnail.jpeg>
</file>